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75" r:id="rId7"/>
    <p:sldId id="261" r:id="rId8"/>
    <p:sldId id="262" r:id="rId9"/>
    <p:sldId id="276" r:id="rId10"/>
    <p:sldId id="267" r:id="rId11"/>
    <p:sldId id="263" r:id="rId12"/>
    <p:sldId id="264" r:id="rId13"/>
    <p:sldId id="265" r:id="rId14"/>
    <p:sldId id="266" r:id="rId15"/>
    <p:sldId id="268" r:id="rId16"/>
    <p:sldId id="270" r:id="rId17"/>
    <p:sldId id="271" r:id="rId18"/>
    <p:sldId id="273" r:id="rId19"/>
    <p:sldId id="274" r:id="rId20"/>
    <p:sldId id="272" r:id="rId21"/>
    <p:sldId id="269"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516343-7919-4643-A5B3-08ACA8FAD649}" v="1" dt="2025-03-03T17:47:23.7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59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Elsworth" userId="3d60ea2a-db48-4723-8fa3-e65aec60ff16" providerId="ADAL" clId="{3E516343-7919-4643-A5B3-08ACA8FAD649}"/>
    <pc:docChg chg="undo custSel addSld modSld sldOrd modNotesMaster">
      <pc:chgData name="Andrew Elsworth" userId="3d60ea2a-db48-4723-8fa3-e65aec60ff16" providerId="ADAL" clId="{3E516343-7919-4643-A5B3-08ACA8FAD649}" dt="2025-03-03T18:39:36.214" v="5293" actId="6549"/>
      <pc:docMkLst>
        <pc:docMk/>
      </pc:docMkLst>
      <pc:sldChg chg="modSp mod">
        <pc:chgData name="Andrew Elsworth" userId="3d60ea2a-db48-4723-8fa3-e65aec60ff16" providerId="ADAL" clId="{3E516343-7919-4643-A5B3-08ACA8FAD649}" dt="2025-02-28T15:54:35.918" v="2388" actId="20577"/>
        <pc:sldMkLst>
          <pc:docMk/>
          <pc:sldMk cId="0" sldId="256"/>
        </pc:sldMkLst>
        <pc:spChg chg="mod">
          <ac:chgData name="Andrew Elsworth" userId="3d60ea2a-db48-4723-8fa3-e65aec60ff16" providerId="ADAL" clId="{3E516343-7919-4643-A5B3-08ACA8FAD649}" dt="2025-02-28T15:54:35.918" v="2388" actId="20577"/>
          <ac:spMkLst>
            <pc:docMk/>
            <pc:sldMk cId="0" sldId="256"/>
            <ac:spMk id="5" creationId="{00000000-0000-0000-0000-000000000000}"/>
          </ac:spMkLst>
        </pc:spChg>
      </pc:sldChg>
      <pc:sldChg chg="modSp mod">
        <pc:chgData name="Andrew Elsworth" userId="3d60ea2a-db48-4723-8fa3-e65aec60ff16" providerId="ADAL" clId="{3E516343-7919-4643-A5B3-08ACA8FAD649}" dt="2025-03-03T18:16:16.616" v="4438" actId="20577"/>
        <pc:sldMkLst>
          <pc:docMk/>
          <pc:sldMk cId="0" sldId="257"/>
        </pc:sldMkLst>
        <pc:spChg chg="mod">
          <ac:chgData name="Andrew Elsworth" userId="3d60ea2a-db48-4723-8fa3-e65aec60ff16" providerId="ADAL" clId="{3E516343-7919-4643-A5B3-08ACA8FAD649}" dt="2025-03-03T18:16:16.616" v="4438" actId="20577"/>
          <ac:spMkLst>
            <pc:docMk/>
            <pc:sldMk cId="0" sldId="257"/>
            <ac:spMk id="3" creationId="{00000000-0000-0000-0000-000000000000}"/>
          </ac:spMkLst>
        </pc:spChg>
      </pc:sldChg>
      <pc:sldChg chg="modSp mod">
        <pc:chgData name="Andrew Elsworth" userId="3d60ea2a-db48-4723-8fa3-e65aec60ff16" providerId="ADAL" clId="{3E516343-7919-4643-A5B3-08ACA8FAD649}" dt="2025-03-03T18:22:06.550" v="4763" actId="27636"/>
        <pc:sldMkLst>
          <pc:docMk/>
          <pc:sldMk cId="0" sldId="258"/>
        </pc:sldMkLst>
        <pc:spChg chg="mod">
          <ac:chgData name="Andrew Elsworth" userId="3d60ea2a-db48-4723-8fa3-e65aec60ff16" providerId="ADAL" clId="{3E516343-7919-4643-A5B3-08ACA8FAD649}" dt="2025-03-03T18:22:06.550" v="4763" actId="27636"/>
          <ac:spMkLst>
            <pc:docMk/>
            <pc:sldMk cId="0" sldId="258"/>
            <ac:spMk id="3" creationId="{00000000-0000-0000-0000-000000000000}"/>
          </ac:spMkLst>
        </pc:spChg>
      </pc:sldChg>
      <pc:sldChg chg="modSp mod">
        <pc:chgData name="Andrew Elsworth" userId="3d60ea2a-db48-4723-8fa3-e65aec60ff16" providerId="ADAL" clId="{3E516343-7919-4643-A5B3-08ACA8FAD649}" dt="2025-03-03T18:22:36.110" v="4779" actId="20577"/>
        <pc:sldMkLst>
          <pc:docMk/>
          <pc:sldMk cId="0" sldId="259"/>
        </pc:sldMkLst>
        <pc:spChg chg="mod">
          <ac:chgData name="Andrew Elsworth" userId="3d60ea2a-db48-4723-8fa3-e65aec60ff16" providerId="ADAL" clId="{3E516343-7919-4643-A5B3-08ACA8FAD649}" dt="2025-03-03T18:22:36.110" v="4779" actId="20577"/>
          <ac:spMkLst>
            <pc:docMk/>
            <pc:sldMk cId="0" sldId="259"/>
            <ac:spMk id="3" creationId="{00000000-0000-0000-0000-000000000000}"/>
          </ac:spMkLst>
        </pc:spChg>
      </pc:sldChg>
      <pc:sldChg chg="addSp delSp modSp mod">
        <pc:chgData name="Andrew Elsworth" userId="3d60ea2a-db48-4723-8fa3-e65aec60ff16" providerId="ADAL" clId="{3E516343-7919-4643-A5B3-08ACA8FAD649}" dt="2025-03-03T18:24:52.040" v="4781" actId="27636"/>
        <pc:sldMkLst>
          <pc:docMk/>
          <pc:sldMk cId="0" sldId="260"/>
        </pc:sldMkLst>
        <pc:spChg chg="mod">
          <ac:chgData name="Andrew Elsworth" userId="3d60ea2a-db48-4723-8fa3-e65aec60ff16" providerId="ADAL" clId="{3E516343-7919-4643-A5B3-08ACA8FAD649}" dt="2025-02-27T20:06:24.748" v="116" actId="27636"/>
          <ac:spMkLst>
            <pc:docMk/>
            <pc:sldMk cId="0" sldId="260"/>
            <ac:spMk id="2" creationId="{00000000-0000-0000-0000-000000000000}"/>
          </ac:spMkLst>
        </pc:spChg>
        <pc:spChg chg="mod">
          <ac:chgData name="Andrew Elsworth" userId="3d60ea2a-db48-4723-8fa3-e65aec60ff16" providerId="ADAL" clId="{3E516343-7919-4643-A5B3-08ACA8FAD649}" dt="2025-03-03T18:24:52.040" v="4781" actId="27636"/>
          <ac:spMkLst>
            <pc:docMk/>
            <pc:sldMk cId="0" sldId="260"/>
            <ac:spMk id="3" creationId="{00000000-0000-0000-0000-000000000000}"/>
          </ac:spMkLst>
        </pc:spChg>
      </pc:sldChg>
      <pc:sldChg chg="modSp mod">
        <pc:chgData name="Andrew Elsworth" userId="3d60ea2a-db48-4723-8fa3-e65aec60ff16" providerId="ADAL" clId="{3E516343-7919-4643-A5B3-08ACA8FAD649}" dt="2025-03-03T18:27:32.785" v="4894" actId="20577"/>
        <pc:sldMkLst>
          <pc:docMk/>
          <pc:sldMk cId="0" sldId="261"/>
        </pc:sldMkLst>
        <pc:spChg chg="mod">
          <ac:chgData name="Andrew Elsworth" userId="3d60ea2a-db48-4723-8fa3-e65aec60ff16" providerId="ADAL" clId="{3E516343-7919-4643-A5B3-08ACA8FAD649}" dt="2025-02-27T20:17:55.106" v="845" actId="27636"/>
          <ac:spMkLst>
            <pc:docMk/>
            <pc:sldMk cId="0" sldId="261"/>
            <ac:spMk id="2" creationId="{00000000-0000-0000-0000-000000000000}"/>
          </ac:spMkLst>
        </pc:spChg>
        <pc:spChg chg="mod">
          <ac:chgData name="Andrew Elsworth" userId="3d60ea2a-db48-4723-8fa3-e65aec60ff16" providerId="ADAL" clId="{3E516343-7919-4643-A5B3-08ACA8FAD649}" dt="2025-03-03T18:27:32.785" v="4894" actId="20577"/>
          <ac:spMkLst>
            <pc:docMk/>
            <pc:sldMk cId="0" sldId="261"/>
            <ac:spMk id="3" creationId="{00000000-0000-0000-0000-000000000000}"/>
          </ac:spMkLst>
        </pc:spChg>
      </pc:sldChg>
      <pc:sldChg chg="modSp mod">
        <pc:chgData name="Andrew Elsworth" userId="3d60ea2a-db48-4723-8fa3-e65aec60ff16" providerId="ADAL" clId="{3E516343-7919-4643-A5B3-08ACA8FAD649}" dt="2025-03-03T18:32:19.024" v="5057" actId="20577"/>
        <pc:sldMkLst>
          <pc:docMk/>
          <pc:sldMk cId="0" sldId="262"/>
        </pc:sldMkLst>
        <pc:spChg chg="mod">
          <ac:chgData name="Andrew Elsworth" userId="3d60ea2a-db48-4723-8fa3-e65aec60ff16" providerId="ADAL" clId="{3E516343-7919-4643-A5B3-08ACA8FAD649}" dt="2025-02-27T20:18:37.448" v="855" actId="27636"/>
          <ac:spMkLst>
            <pc:docMk/>
            <pc:sldMk cId="0" sldId="262"/>
            <ac:spMk id="2" creationId="{00000000-0000-0000-0000-000000000000}"/>
          </ac:spMkLst>
        </pc:spChg>
        <pc:spChg chg="mod">
          <ac:chgData name="Andrew Elsworth" userId="3d60ea2a-db48-4723-8fa3-e65aec60ff16" providerId="ADAL" clId="{3E516343-7919-4643-A5B3-08ACA8FAD649}" dt="2025-03-03T18:32:19.024" v="5057" actId="20577"/>
          <ac:spMkLst>
            <pc:docMk/>
            <pc:sldMk cId="0" sldId="262"/>
            <ac:spMk id="3" creationId="{00000000-0000-0000-0000-000000000000}"/>
          </ac:spMkLst>
        </pc:spChg>
      </pc:sldChg>
      <pc:sldChg chg="modSp mod">
        <pc:chgData name="Andrew Elsworth" userId="3d60ea2a-db48-4723-8fa3-e65aec60ff16" providerId="ADAL" clId="{3E516343-7919-4643-A5B3-08ACA8FAD649}" dt="2025-02-27T20:22:48.947" v="1460" actId="20577"/>
        <pc:sldMkLst>
          <pc:docMk/>
          <pc:sldMk cId="0" sldId="263"/>
        </pc:sldMkLst>
        <pc:spChg chg="mod">
          <ac:chgData name="Andrew Elsworth" userId="3d60ea2a-db48-4723-8fa3-e65aec60ff16" providerId="ADAL" clId="{3E516343-7919-4643-A5B3-08ACA8FAD649}" dt="2025-02-27T20:21:59.875" v="1294" actId="14100"/>
          <ac:spMkLst>
            <pc:docMk/>
            <pc:sldMk cId="0" sldId="263"/>
            <ac:spMk id="2" creationId="{00000000-0000-0000-0000-000000000000}"/>
          </ac:spMkLst>
        </pc:spChg>
        <pc:spChg chg="mod">
          <ac:chgData name="Andrew Elsworth" userId="3d60ea2a-db48-4723-8fa3-e65aec60ff16" providerId="ADAL" clId="{3E516343-7919-4643-A5B3-08ACA8FAD649}" dt="2025-02-27T20:22:48.947" v="1460" actId="20577"/>
          <ac:spMkLst>
            <pc:docMk/>
            <pc:sldMk cId="0" sldId="263"/>
            <ac:spMk id="3" creationId="{00000000-0000-0000-0000-000000000000}"/>
          </ac:spMkLst>
        </pc:spChg>
      </pc:sldChg>
      <pc:sldChg chg="modSp mod">
        <pc:chgData name="Andrew Elsworth" userId="3d60ea2a-db48-4723-8fa3-e65aec60ff16" providerId="ADAL" clId="{3E516343-7919-4643-A5B3-08ACA8FAD649}" dt="2025-03-03T18:33:50.330" v="5115" actId="6549"/>
        <pc:sldMkLst>
          <pc:docMk/>
          <pc:sldMk cId="0" sldId="264"/>
        </pc:sldMkLst>
        <pc:spChg chg="mod">
          <ac:chgData name="Andrew Elsworth" userId="3d60ea2a-db48-4723-8fa3-e65aec60ff16" providerId="ADAL" clId="{3E516343-7919-4643-A5B3-08ACA8FAD649}" dt="2025-02-27T20:22:56.341" v="1461" actId="14100"/>
          <ac:spMkLst>
            <pc:docMk/>
            <pc:sldMk cId="0" sldId="264"/>
            <ac:spMk id="2" creationId="{00000000-0000-0000-0000-000000000000}"/>
          </ac:spMkLst>
        </pc:spChg>
        <pc:spChg chg="mod">
          <ac:chgData name="Andrew Elsworth" userId="3d60ea2a-db48-4723-8fa3-e65aec60ff16" providerId="ADAL" clId="{3E516343-7919-4643-A5B3-08ACA8FAD649}" dt="2025-03-03T18:33:50.330" v="5115" actId="6549"/>
          <ac:spMkLst>
            <pc:docMk/>
            <pc:sldMk cId="0" sldId="264"/>
            <ac:spMk id="3" creationId="{00000000-0000-0000-0000-000000000000}"/>
          </ac:spMkLst>
        </pc:spChg>
      </pc:sldChg>
      <pc:sldChg chg="modSp mod">
        <pc:chgData name="Andrew Elsworth" userId="3d60ea2a-db48-4723-8fa3-e65aec60ff16" providerId="ADAL" clId="{3E516343-7919-4643-A5B3-08ACA8FAD649}" dt="2025-03-03T17:41:23.632" v="4321" actId="20577"/>
        <pc:sldMkLst>
          <pc:docMk/>
          <pc:sldMk cId="0" sldId="265"/>
        </pc:sldMkLst>
        <pc:spChg chg="mod">
          <ac:chgData name="Andrew Elsworth" userId="3d60ea2a-db48-4723-8fa3-e65aec60ff16" providerId="ADAL" clId="{3E516343-7919-4643-A5B3-08ACA8FAD649}" dt="2025-03-03T17:41:23.632" v="4321" actId="20577"/>
          <ac:spMkLst>
            <pc:docMk/>
            <pc:sldMk cId="0" sldId="265"/>
            <ac:spMk id="3" creationId="{00000000-0000-0000-0000-000000000000}"/>
          </ac:spMkLst>
        </pc:spChg>
      </pc:sldChg>
      <pc:sldChg chg="modSp mod">
        <pc:chgData name="Andrew Elsworth" userId="3d60ea2a-db48-4723-8fa3-e65aec60ff16" providerId="ADAL" clId="{3E516343-7919-4643-A5B3-08ACA8FAD649}" dt="2025-03-03T17:42:56.969" v="4329" actId="20577"/>
        <pc:sldMkLst>
          <pc:docMk/>
          <pc:sldMk cId="0" sldId="266"/>
        </pc:sldMkLst>
        <pc:spChg chg="mod">
          <ac:chgData name="Andrew Elsworth" userId="3d60ea2a-db48-4723-8fa3-e65aec60ff16" providerId="ADAL" clId="{3E516343-7919-4643-A5B3-08ACA8FAD649}" dt="2025-03-03T17:42:56.969" v="4329" actId="20577"/>
          <ac:spMkLst>
            <pc:docMk/>
            <pc:sldMk cId="0" sldId="266"/>
            <ac:spMk id="3" creationId="{00000000-0000-0000-0000-000000000000}"/>
          </ac:spMkLst>
        </pc:spChg>
      </pc:sldChg>
      <pc:sldChg chg="modSp mod ord">
        <pc:chgData name="Andrew Elsworth" userId="3d60ea2a-db48-4723-8fa3-e65aec60ff16" providerId="ADAL" clId="{3E516343-7919-4643-A5B3-08ACA8FAD649}" dt="2025-03-03T18:33:05.450" v="5072" actId="20577"/>
        <pc:sldMkLst>
          <pc:docMk/>
          <pc:sldMk cId="0" sldId="267"/>
        </pc:sldMkLst>
        <pc:spChg chg="mod">
          <ac:chgData name="Andrew Elsworth" userId="3d60ea2a-db48-4723-8fa3-e65aec60ff16" providerId="ADAL" clId="{3E516343-7919-4643-A5B3-08ACA8FAD649}" dt="2025-03-03T17:43:02.913" v="4330" actId="20577"/>
          <ac:spMkLst>
            <pc:docMk/>
            <pc:sldMk cId="0" sldId="267"/>
            <ac:spMk id="2" creationId="{00000000-0000-0000-0000-000000000000}"/>
          </ac:spMkLst>
        </pc:spChg>
        <pc:spChg chg="mod">
          <ac:chgData name="Andrew Elsworth" userId="3d60ea2a-db48-4723-8fa3-e65aec60ff16" providerId="ADAL" clId="{3E516343-7919-4643-A5B3-08ACA8FAD649}" dt="2025-03-03T18:33:05.450" v="5072" actId="20577"/>
          <ac:spMkLst>
            <pc:docMk/>
            <pc:sldMk cId="0" sldId="267"/>
            <ac:spMk id="3" creationId="{00000000-0000-0000-0000-000000000000}"/>
          </ac:spMkLst>
        </pc:spChg>
      </pc:sldChg>
      <pc:sldChg chg="modSp mod">
        <pc:chgData name="Andrew Elsworth" userId="3d60ea2a-db48-4723-8fa3-e65aec60ff16" providerId="ADAL" clId="{3E516343-7919-4643-A5B3-08ACA8FAD649}" dt="2025-03-03T18:35:47.466" v="5162" actId="27636"/>
        <pc:sldMkLst>
          <pc:docMk/>
          <pc:sldMk cId="0" sldId="268"/>
        </pc:sldMkLst>
        <pc:spChg chg="mod">
          <ac:chgData name="Andrew Elsworth" userId="3d60ea2a-db48-4723-8fa3-e65aec60ff16" providerId="ADAL" clId="{3E516343-7919-4643-A5B3-08ACA8FAD649}" dt="2025-03-03T18:35:47.466" v="5162" actId="27636"/>
          <ac:spMkLst>
            <pc:docMk/>
            <pc:sldMk cId="0" sldId="268"/>
            <ac:spMk id="3" creationId="{00000000-0000-0000-0000-000000000000}"/>
          </ac:spMkLst>
        </pc:spChg>
      </pc:sldChg>
      <pc:sldChg chg="modSp mod ord">
        <pc:chgData name="Andrew Elsworth" userId="3d60ea2a-db48-4723-8fa3-e65aec60ff16" providerId="ADAL" clId="{3E516343-7919-4643-A5B3-08ACA8FAD649}" dt="2025-03-03T18:39:07.070" v="5268" actId="14100"/>
        <pc:sldMkLst>
          <pc:docMk/>
          <pc:sldMk cId="0" sldId="270"/>
        </pc:sldMkLst>
        <pc:spChg chg="mod">
          <ac:chgData name="Andrew Elsworth" userId="3d60ea2a-db48-4723-8fa3-e65aec60ff16" providerId="ADAL" clId="{3E516343-7919-4643-A5B3-08ACA8FAD649}" dt="2025-03-03T18:39:07.070" v="5268" actId="14100"/>
          <ac:spMkLst>
            <pc:docMk/>
            <pc:sldMk cId="0" sldId="270"/>
            <ac:spMk id="3" creationId="{00000000-0000-0000-0000-000000000000}"/>
          </ac:spMkLst>
        </pc:spChg>
      </pc:sldChg>
      <pc:sldChg chg="modSp mod ord">
        <pc:chgData name="Andrew Elsworth" userId="3d60ea2a-db48-4723-8fa3-e65aec60ff16" providerId="ADAL" clId="{3E516343-7919-4643-A5B3-08ACA8FAD649}" dt="2025-03-03T18:39:21.271" v="5279" actId="6549"/>
        <pc:sldMkLst>
          <pc:docMk/>
          <pc:sldMk cId="0" sldId="271"/>
        </pc:sldMkLst>
        <pc:spChg chg="mod">
          <ac:chgData name="Andrew Elsworth" userId="3d60ea2a-db48-4723-8fa3-e65aec60ff16" providerId="ADAL" clId="{3E516343-7919-4643-A5B3-08ACA8FAD649}" dt="2025-03-03T18:39:21.271" v="5279" actId="6549"/>
          <ac:spMkLst>
            <pc:docMk/>
            <pc:sldMk cId="0" sldId="271"/>
            <ac:spMk id="3" creationId="{00000000-0000-0000-0000-000000000000}"/>
          </ac:spMkLst>
        </pc:spChg>
      </pc:sldChg>
      <pc:sldChg chg="modSp mod ord">
        <pc:chgData name="Andrew Elsworth" userId="3d60ea2a-db48-4723-8fa3-e65aec60ff16" providerId="ADAL" clId="{3E516343-7919-4643-A5B3-08ACA8FAD649}" dt="2025-03-03T18:39:36.214" v="5293" actId="6549"/>
        <pc:sldMkLst>
          <pc:docMk/>
          <pc:sldMk cId="0" sldId="272"/>
        </pc:sldMkLst>
        <pc:spChg chg="mod">
          <ac:chgData name="Andrew Elsworth" userId="3d60ea2a-db48-4723-8fa3-e65aec60ff16" providerId="ADAL" clId="{3E516343-7919-4643-A5B3-08ACA8FAD649}" dt="2025-02-28T17:03:13.375" v="3853" actId="1076"/>
          <ac:spMkLst>
            <pc:docMk/>
            <pc:sldMk cId="0" sldId="272"/>
            <ac:spMk id="2" creationId="{00000000-0000-0000-0000-000000000000}"/>
          </ac:spMkLst>
        </pc:spChg>
        <pc:spChg chg="mod">
          <ac:chgData name="Andrew Elsworth" userId="3d60ea2a-db48-4723-8fa3-e65aec60ff16" providerId="ADAL" clId="{3E516343-7919-4643-A5B3-08ACA8FAD649}" dt="2025-03-03T18:39:36.214" v="5293" actId="6549"/>
          <ac:spMkLst>
            <pc:docMk/>
            <pc:sldMk cId="0" sldId="272"/>
            <ac:spMk id="3" creationId="{00000000-0000-0000-0000-000000000000}"/>
          </ac:spMkLst>
        </pc:spChg>
      </pc:sldChg>
      <pc:sldChg chg="modSp mod ord">
        <pc:chgData name="Andrew Elsworth" userId="3d60ea2a-db48-4723-8fa3-e65aec60ff16" providerId="ADAL" clId="{3E516343-7919-4643-A5B3-08ACA8FAD649}" dt="2025-03-03T17:45:35.184" v="4411" actId="20577"/>
        <pc:sldMkLst>
          <pc:docMk/>
          <pc:sldMk cId="0" sldId="273"/>
        </pc:sldMkLst>
        <pc:spChg chg="mod">
          <ac:chgData name="Andrew Elsworth" userId="3d60ea2a-db48-4723-8fa3-e65aec60ff16" providerId="ADAL" clId="{3E516343-7919-4643-A5B3-08ACA8FAD649}" dt="2025-03-03T17:45:35.184" v="4411" actId="20577"/>
          <ac:spMkLst>
            <pc:docMk/>
            <pc:sldMk cId="0" sldId="273"/>
            <ac:spMk id="3" creationId="{00000000-0000-0000-0000-000000000000}"/>
          </ac:spMkLst>
        </pc:spChg>
      </pc:sldChg>
      <pc:sldChg chg="modSp mod ord">
        <pc:chgData name="Andrew Elsworth" userId="3d60ea2a-db48-4723-8fa3-e65aec60ff16" providerId="ADAL" clId="{3E516343-7919-4643-A5B3-08ACA8FAD649}" dt="2025-02-28T16:59:00.108" v="3580" actId="20577"/>
        <pc:sldMkLst>
          <pc:docMk/>
          <pc:sldMk cId="0" sldId="274"/>
        </pc:sldMkLst>
        <pc:spChg chg="mod">
          <ac:chgData name="Andrew Elsworth" userId="3d60ea2a-db48-4723-8fa3-e65aec60ff16" providerId="ADAL" clId="{3E516343-7919-4643-A5B3-08ACA8FAD649}" dt="2025-02-28T16:59:00.108" v="3580" actId="20577"/>
          <ac:spMkLst>
            <pc:docMk/>
            <pc:sldMk cId="0" sldId="274"/>
            <ac:spMk id="3" creationId="{00000000-0000-0000-0000-000000000000}"/>
          </ac:spMkLst>
        </pc:spChg>
      </pc:sldChg>
      <pc:sldChg chg="modSp add mod">
        <pc:chgData name="Andrew Elsworth" userId="3d60ea2a-db48-4723-8fa3-e65aec60ff16" providerId="ADAL" clId="{3E516343-7919-4643-A5B3-08ACA8FAD649}" dt="2025-03-03T18:27:25.436" v="4893" actId="20577"/>
        <pc:sldMkLst>
          <pc:docMk/>
          <pc:sldMk cId="1227276901" sldId="275"/>
        </pc:sldMkLst>
        <pc:spChg chg="mod">
          <ac:chgData name="Andrew Elsworth" userId="3d60ea2a-db48-4723-8fa3-e65aec60ff16" providerId="ADAL" clId="{3E516343-7919-4643-A5B3-08ACA8FAD649}" dt="2025-03-03T18:27:25.436" v="4893" actId="20577"/>
          <ac:spMkLst>
            <pc:docMk/>
            <pc:sldMk cId="1227276901" sldId="275"/>
            <ac:spMk id="3" creationId="{A402A93A-86D8-4A65-6F0D-6A629E4EDAA1}"/>
          </ac:spMkLst>
        </pc:spChg>
      </pc:sldChg>
      <pc:sldChg chg="modSp add mod">
        <pc:chgData name="Andrew Elsworth" userId="3d60ea2a-db48-4723-8fa3-e65aec60ff16" providerId="ADAL" clId="{3E516343-7919-4643-A5B3-08ACA8FAD649}" dt="2025-03-03T17:40:38.651" v="4269" actId="14100"/>
        <pc:sldMkLst>
          <pc:docMk/>
          <pc:sldMk cId="135121283" sldId="276"/>
        </pc:sldMkLst>
        <pc:spChg chg="mod">
          <ac:chgData name="Andrew Elsworth" userId="3d60ea2a-db48-4723-8fa3-e65aec60ff16" providerId="ADAL" clId="{3E516343-7919-4643-A5B3-08ACA8FAD649}" dt="2025-03-03T17:40:38.651" v="4269" actId="14100"/>
          <ac:spMkLst>
            <pc:docMk/>
            <pc:sldMk cId="135121283" sldId="276"/>
            <ac:spMk id="2" creationId="{011425D3-492A-44B9-A4C8-8BEAA56E5E7D}"/>
          </ac:spMkLst>
        </pc:spChg>
        <pc:spChg chg="mod">
          <ac:chgData name="Andrew Elsworth" userId="3d60ea2a-db48-4723-8fa3-e65aec60ff16" providerId="ADAL" clId="{3E516343-7919-4643-A5B3-08ACA8FAD649}" dt="2025-03-03T17:40:27.207" v="4267" actId="313"/>
          <ac:spMkLst>
            <pc:docMk/>
            <pc:sldMk cId="135121283" sldId="276"/>
            <ac:spMk id="3" creationId="{BBC12F82-5138-EF11-8C65-0F65CC4EC48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E40B197-2BBB-4288-8EF0-F6107B60EB3F}" type="datetimeFigureOut">
              <a:rPr lang="en-US" smtClean="0"/>
              <a:t>3/3/2025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4FEFE58-EEE1-4615-A38D-8749469C393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6AB6409-BB66-4247-88A8-7AFDECE661ED}" type="datetime1">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42C00-42DE-48FE-8746-C091364ABA3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DFA367-FA19-4FC2-94C8-B598D1908F47}" type="datetime1">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42C00-42DE-48FE-8746-C091364ABA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D83022-17E6-4053-BDEA-FC813C49DFD9}" type="datetime1">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42C00-42DE-48FE-8746-C091364ABA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BA5F89-4E7D-4D7C-90CC-259F1ECFE766}" type="datetime1">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42C00-42DE-48FE-8746-C091364ABA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1BB607-012E-4703-8B13-3AD23FB3050A}" type="datetime1">
              <a:rPr lang="en-US" smtClean="0"/>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42C00-42DE-48FE-8746-C091364ABA3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BC2536-CF4E-4963-9BA9-675BC0D87E99}" type="datetime1">
              <a:rPr lang="en-US" smtClean="0"/>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D42C00-42DE-48FE-8746-C091364ABA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9437BB-AECB-4C29-9427-8124CC0D19B4}" type="datetime1">
              <a:rPr lang="en-US" smtClean="0"/>
              <a:t>3/3/2025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D42C00-42DE-48FE-8746-C091364ABA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91E97D5-98C9-47AA-97B4-B088A8299EE5}" type="datetime1">
              <a:rPr lang="en-US" smtClean="0"/>
              <a:t>3/3/2025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D42C00-42DE-48FE-8746-C091364ABA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D1E95F-A29D-40F6-AB9B-C3791E7CE4F4}" type="datetime1">
              <a:rPr lang="en-US" smtClean="0"/>
              <a:t>3/3/2025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D42C00-42DE-48FE-8746-C091364ABA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286CA4-3AA0-4244-BA38-676E3D74EAB3}" type="datetime1">
              <a:rPr lang="en-US" smtClean="0"/>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D42C00-42DE-48FE-8746-C091364ABA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FAFAE8-34F8-4696-AD4B-682A5CA9CEB8}" type="datetime1">
              <a:rPr lang="en-US" smtClean="0"/>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D42C00-42DE-48FE-8746-C091364ABA3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72C755-13CE-4984-9692-E19D24BE308E}" type="datetime1">
              <a:rPr lang="en-US" smtClean="0"/>
              <a:t>3/3/2025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D42C00-42DE-48FE-8746-C091364ABA3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normAutofit fontScale="92500" lnSpcReduction="10000"/>
          </a:bodyPr>
          <a:lstStyle/>
          <a:p>
            <a:pPr algn="ctr">
              <a:buNone/>
            </a:pPr>
            <a:r>
              <a:rPr lang="en-US" sz="4300" cap="all" dirty="0"/>
              <a:t>ENVIRONMENTAL ISSUES IN COMMERCIAL TRANSACTIONS: LESSONS LEARNED/UPDATE</a:t>
            </a:r>
          </a:p>
          <a:p>
            <a:pPr algn="ctr">
              <a:buNone/>
            </a:pPr>
            <a:endParaRPr lang="en-US" dirty="0"/>
          </a:p>
          <a:p>
            <a:pPr algn="ctr">
              <a:buNone/>
            </a:pPr>
            <a:endParaRPr lang="en-US" dirty="0"/>
          </a:p>
          <a:p>
            <a:pPr algn="ctr">
              <a:buNone/>
            </a:pPr>
            <a:endParaRPr lang="en-US" dirty="0"/>
          </a:p>
          <a:p>
            <a:pPr algn="ctr">
              <a:buNone/>
            </a:pPr>
            <a:r>
              <a:rPr lang="en-US" dirty="0"/>
              <a:t>Walter G. Wright, Jr.</a:t>
            </a:r>
          </a:p>
          <a:p>
            <a:pPr algn="ctr">
              <a:buNone/>
            </a:pPr>
            <a:r>
              <a:rPr lang="en-US" dirty="0"/>
              <a:t>wwright@mwlaw.com</a:t>
            </a:r>
          </a:p>
          <a:p>
            <a:endParaRPr lang="en-US" dirty="0"/>
          </a:p>
        </p:txBody>
      </p:sp>
      <p:sp>
        <p:nvSpPr>
          <p:cNvPr id="6" name="Slide Number Placeholder 5"/>
          <p:cNvSpPr>
            <a:spLocks noGrp="1"/>
          </p:cNvSpPr>
          <p:nvPr>
            <p:ph type="sldNum" sz="quarter" idx="12"/>
          </p:nvPr>
        </p:nvSpPr>
        <p:spPr/>
        <p:txBody>
          <a:bodyPr/>
          <a:lstStyle/>
          <a:p>
            <a:fld id="{7BD42C00-42DE-48FE-8746-C091364ABA38}"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Tanks/Corrective Action Issues</a:t>
            </a:r>
            <a:endParaRPr lang="en-US" dirty="0"/>
          </a:p>
        </p:txBody>
      </p:sp>
      <p:sp>
        <p:nvSpPr>
          <p:cNvPr id="3" name="Content Placeholder 2"/>
          <p:cNvSpPr>
            <a:spLocks noGrp="1"/>
          </p:cNvSpPr>
          <p:nvPr>
            <p:ph idx="1"/>
          </p:nvPr>
        </p:nvSpPr>
        <p:spPr>
          <a:xfrm>
            <a:off x="457200" y="1219200"/>
            <a:ext cx="8229600" cy="5364162"/>
          </a:xfrm>
        </p:spPr>
        <p:txBody>
          <a:bodyPr>
            <a:normAutofit fontScale="77500" lnSpcReduction="20000"/>
          </a:bodyPr>
          <a:lstStyle/>
          <a:p>
            <a:r>
              <a:rPr lang="en-US" dirty="0"/>
              <a:t>Acme is selling several retail convenience stores utilizing underground storage tanks (“USTs”).  </a:t>
            </a:r>
          </a:p>
          <a:p>
            <a:r>
              <a:rPr lang="en-US" dirty="0"/>
              <a:t>Sponge Bob, Inc. (“Sponge Bob”) is negotiating to acquire these retail outlets.  </a:t>
            </a:r>
          </a:p>
          <a:p>
            <a:r>
              <a:rPr lang="en-US" dirty="0"/>
              <a:t>Sponge Bob’s attorney is pleasantly surprised that she convinced ACME to agree to undertake groundwater sampling and remediate (post-closing) any petroleum contamination discovered “in accordance with applicable federal/state environmental requirements.”</a:t>
            </a:r>
          </a:p>
          <a:p>
            <a:r>
              <a:rPr lang="en-US" dirty="0"/>
              <a:t>Groundwater contamination is discovered and ACME obtains approval from the state for a remediation action plan.</a:t>
            </a:r>
          </a:p>
          <a:p>
            <a:r>
              <a:rPr lang="en-US" dirty="0"/>
              <a:t>Sponge Bob’s attorney has an epiphany while having cocktails shortly before the closing regarding a necessary discussion with Sponge Bob.</a:t>
            </a:r>
          </a:p>
        </p:txBody>
      </p:sp>
      <p:sp>
        <p:nvSpPr>
          <p:cNvPr id="4" name="Slide Number Placeholder 3"/>
          <p:cNvSpPr>
            <a:spLocks noGrp="1"/>
          </p:cNvSpPr>
          <p:nvPr>
            <p:ph type="sldNum" sz="quarter" idx="12"/>
          </p:nvPr>
        </p:nvSpPr>
        <p:spPr/>
        <p:txBody>
          <a:bodyPr/>
          <a:lstStyle/>
          <a:p>
            <a:fld id="{7BD42C00-42DE-48FE-8746-C091364ABA38}"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153400" cy="1141413"/>
          </a:xfrm>
        </p:spPr>
        <p:txBody>
          <a:bodyPr>
            <a:normAutofit fontScale="90000"/>
          </a:bodyPr>
          <a:lstStyle/>
          <a:p>
            <a:br>
              <a:rPr lang="en-US" sz="4000" b="1" dirty="0"/>
            </a:br>
            <a:r>
              <a:rPr lang="en-US" sz="4000" b="1" dirty="0"/>
              <a:t>The Attorney’s Role in a Transactional Assessment (Ensure role is clarified/understood)</a:t>
            </a:r>
            <a:br>
              <a:rPr lang="en-US" dirty="0"/>
            </a:br>
            <a:endParaRPr lang="en-US" dirty="0"/>
          </a:p>
        </p:txBody>
      </p:sp>
      <p:sp>
        <p:nvSpPr>
          <p:cNvPr id="3" name="Content Placeholder 2"/>
          <p:cNvSpPr>
            <a:spLocks noGrp="1"/>
          </p:cNvSpPr>
          <p:nvPr>
            <p:ph idx="1"/>
          </p:nvPr>
        </p:nvSpPr>
        <p:spPr>
          <a:xfrm>
            <a:off x="457200" y="1600200"/>
            <a:ext cx="8229600" cy="4876800"/>
          </a:xfrm>
        </p:spPr>
        <p:txBody>
          <a:bodyPr>
            <a:normAutofit fontScale="62500" lnSpcReduction="20000"/>
          </a:bodyPr>
          <a:lstStyle/>
          <a:p>
            <a:r>
              <a:rPr lang="en-US" dirty="0"/>
              <a:t>Acme, Inc. (“Acme”) is considering the acquisition of a commercial facility.  </a:t>
            </a:r>
          </a:p>
          <a:p>
            <a:endParaRPr lang="en-US" dirty="0"/>
          </a:p>
          <a:p>
            <a:r>
              <a:rPr lang="en-US" dirty="0"/>
              <a:t>A portion of the property formerly included a truck terminal.</a:t>
            </a:r>
          </a:p>
          <a:p>
            <a:pPr>
              <a:buNone/>
            </a:pPr>
            <a:endParaRPr lang="en-US" dirty="0"/>
          </a:p>
          <a:p>
            <a:r>
              <a:rPr lang="en-US" dirty="0"/>
              <a:t>Acme will use an environmental assessment to identify and/or quantify the issues associated with the property.    </a:t>
            </a:r>
          </a:p>
          <a:p>
            <a:endParaRPr lang="en-US" dirty="0"/>
          </a:p>
          <a:p>
            <a:r>
              <a:rPr lang="en-US" dirty="0"/>
              <a:t>Acme asks its attorney to secure a “standard environmental assessment” of the facility to be acquired.  </a:t>
            </a:r>
          </a:p>
          <a:p>
            <a:endParaRPr lang="en-US" dirty="0"/>
          </a:p>
          <a:p>
            <a:r>
              <a:rPr lang="en-US" dirty="0"/>
              <a:t>The complex consists of a number of office and multi-family facilities including an unimproved area that is slated for further development.  </a:t>
            </a:r>
          </a:p>
          <a:p>
            <a:endParaRPr lang="en-US" dirty="0"/>
          </a:p>
          <a:p>
            <a:r>
              <a:rPr lang="en-US" dirty="0"/>
              <a:t>Some of the structures will be demolished or renovated.</a:t>
            </a:r>
          </a:p>
          <a:p>
            <a:endParaRPr lang="en-US" dirty="0"/>
          </a:p>
          <a:p>
            <a:r>
              <a:rPr lang="en-US" dirty="0"/>
              <a:t>Is there an opportunity for a misunderstanding?</a:t>
            </a:r>
          </a:p>
        </p:txBody>
      </p:sp>
      <p:sp>
        <p:nvSpPr>
          <p:cNvPr id="4" name="Slide Number Placeholder 3"/>
          <p:cNvSpPr>
            <a:spLocks noGrp="1"/>
          </p:cNvSpPr>
          <p:nvPr>
            <p:ph type="sldNum" sz="quarter" idx="12"/>
          </p:nvPr>
        </p:nvSpPr>
        <p:spPr/>
        <p:txBody>
          <a:bodyPr/>
          <a:lstStyle/>
          <a:p>
            <a:fld id="{7BD42C00-42DE-48FE-8746-C091364ABA38}"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br>
              <a:rPr lang="en-US" b="1" u="sng" dirty="0"/>
            </a:br>
            <a:br>
              <a:rPr lang="en-US" b="1" u="sng" dirty="0"/>
            </a:br>
            <a:r>
              <a:rPr lang="en-US" b="1" dirty="0"/>
              <a:t>Water/Future Needs</a:t>
            </a:r>
            <a:br>
              <a:rPr lang="en-US" dirty="0"/>
            </a:br>
            <a:r>
              <a:rPr lang="en-US" dirty="0"/>
              <a:t> </a:t>
            </a:r>
            <a:br>
              <a:rPr lang="en-US" dirty="0"/>
            </a:br>
            <a:endParaRPr lang="en-US" dirty="0"/>
          </a:p>
        </p:txBody>
      </p:sp>
      <p:sp>
        <p:nvSpPr>
          <p:cNvPr id="3" name="Content Placeholder 2"/>
          <p:cNvSpPr>
            <a:spLocks noGrp="1"/>
          </p:cNvSpPr>
          <p:nvPr>
            <p:ph idx="1"/>
          </p:nvPr>
        </p:nvSpPr>
        <p:spPr>
          <a:xfrm>
            <a:off x="457200" y="1066800"/>
            <a:ext cx="8229600" cy="5516562"/>
          </a:xfrm>
        </p:spPr>
        <p:txBody>
          <a:bodyPr>
            <a:normAutofit fontScale="40000" lnSpcReduction="20000"/>
          </a:bodyPr>
          <a:lstStyle/>
          <a:p>
            <a:r>
              <a:rPr lang="en-US" dirty="0"/>
              <a:t>Acme Bank is considering financing a significant portion of the cost of constructing a large manufacturing facility that will consume significant amounts of water in its production process.  </a:t>
            </a:r>
          </a:p>
          <a:p>
            <a:endParaRPr lang="en-US" dirty="0"/>
          </a:p>
          <a:p>
            <a:r>
              <a:rPr lang="en-US" dirty="0"/>
              <a:t>As part of its due diligence, Bank queries borrower on:</a:t>
            </a:r>
          </a:p>
          <a:p>
            <a:endParaRPr lang="en-US" dirty="0"/>
          </a:p>
          <a:p>
            <a:pPr lvl="1"/>
            <a:r>
              <a:rPr lang="en-US" sz="3200" dirty="0"/>
              <a:t> The amount of water it will need on an annual basis;</a:t>
            </a:r>
          </a:p>
          <a:p>
            <a:pPr lvl="1"/>
            <a:endParaRPr lang="en-US" sz="3200" dirty="0"/>
          </a:p>
          <a:p>
            <a:pPr lvl="1"/>
            <a:r>
              <a:rPr lang="en-US" sz="3200" dirty="0"/>
              <a:t>The source(s) of the water it will utilize;</a:t>
            </a:r>
          </a:p>
          <a:p>
            <a:pPr lvl="1"/>
            <a:endParaRPr lang="en-US" sz="3200" dirty="0"/>
          </a:p>
          <a:p>
            <a:pPr lvl="1"/>
            <a:r>
              <a:rPr lang="en-US" sz="3200" dirty="0"/>
              <a:t>The ability of these source(s) to produce the required amount of water during drought/dry seasonal periods;</a:t>
            </a:r>
          </a:p>
          <a:p>
            <a:pPr lvl="1"/>
            <a:endParaRPr lang="en-US" sz="3200" dirty="0"/>
          </a:p>
          <a:p>
            <a:pPr lvl="1"/>
            <a:r>
              <a:rPr lang="en-US" sz="3200" dirty="0"/>
              <a:t>Its legal right to use these source(s) of water;  </a:t>
            </a:r>
          </a:p>
          <a:p>
            <a:pPr lvl="1"/>
            <a:endParaRPr lang="en-US" sz="3200" dirty="0"/>
          </a:p>
          <a:p>
            <a:pPr lvl="1"/>
            <a:r>
              <a:rPr lang="en-US" sz="3200" dirty="0"/>
              <a:t>The likelihood that other riparian users will affect borrower’s ability to use this water now or </a:t>
            </a:r>
            <a:r>
              <a:rPr lang="en-US" sz="3200" u="sng" dirty="0"/>
              <a:t>in the future</a:t>
            </a:r>
            <a:r>
              <a:rPr lang="en-US" sz="3200" dirty="0"/>
              <a:t>; and</a:t>
            </a:r>
          </a:p>
          <a:p>
            <a:pPr lvl="1"/>
            <a:endParaRPr lang="en-US" sz="3200" dirty="0"/>
          </a:p>
          <a:p>
            <a:pPr lvl="1"/>
            <a:r>
              <a:rPr lang="en-US" sz="3200" u="sng" dirty="0"/>
              <a:t>Other</a:t>
            </a:r>
            <a:r>
              <a:rPr lang="en-US" sz="3200" dirty="0"/>
              <a:t> impediments to riparian use.</a:t>
            </a:r>
          </a:p>
          <a:p>
            <a:pPr lvl="1"/>
            <a:endParaRPr lang="en-US" sz="3200" dirty="0"/>
          </a:p>
          <a:p>
            <a:r>
              <a:rPr lang="en-US" dirty="0"/>
              <a:t>Bank asks borrower’s counsel to provide an opinion addressing the certainty that this water can be acquired on an annual basis in the needed amounts?  </a:t>
            </a:r>
          </a:p>
          <a:p>
            <a:endParaRPr lang="en-US" dirty="0"/>
          </a:p>
          <a:p>
            <a:r>
              <a:rPr lang="en-US" dirty="0"/>
              <a:t>Bank also asks whether there may be other mechanisms (statutory/regulatory) or otherwise (purchase of water from off-site) which might provide borrower greater certainty that it can access the needed water (even non-riparian)?  </a:t>
            </a:r>
          </a:p>
          <a:p>
            <a:endParaRPr lang="en-US" dirty="0"/>
          </a:p>
          <a:p>
            <a:r>
              <a:rPr lang="en-US" dirty="0"/>
              <a:t>Further, should the potential impact of a pending Fish and Wildlife Service “ESA” listing be considered?</a:t>
            </a:r>
          </a:p>
          <a:p>
            <a:pPr>
              <a:buNone/>
            </a:pPr>
            <a:r>
              <a:rPr lang="en-US" b="1" dirty="0"/>
              <a:t> </a:t>
            </a:r>
            <a:endParaRPr lang="en-US" dirty="0"/>
          </a:p>
          <a:p>
            <a:endParaRPr lang="en-US" dirty="0"/>
          </a:p>
        </p:txBody>
      </p:sp>
      <p:sp>
        <p:nvSpPr>
          <p:cNvPr id="4" name="Slide Number Placeholder 3"/>
          <p:cNvSpPr>
            <a:spLocks noGrp="1"/>
          </p:cNvSpPr>
          <p:nvPr>
            <p:ph type="sldNum" sz="quarter" idx="12"/>
          </p:nvPr>
        </p:nvSpPr>
        <p:spPr/>
        <p:txBody>
          <a:bodyPr/>
          <a:lstStyle/>
          <a:p>
            <a:fld id="{7BD42C00-42DE-48FE-8746-C091364ABA38}"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fontScale="90000"/>
          </a:bodyPr>
          <a:lstStyle/>
          <a:p>
            <a:br>
              <a:rPr lang="en-US" b="1" u="sng" dirty="0"/>
            </a:br>
            <a:br>
              <a:rPr lang="en-US" b="1" u="sng" dirty="0"/>
            </a:br>
            <a:r>
              <a:rPr lang="en-US" sz="4000" b="1" dirty="0"/>
              <a:t>Purchaser Exemption/Third Party Claims</a:t>
            </a:r>
            <a:br>
              <a:rPr lang="en-US" sz="4000" dirty="0"/>
            </a:br>
            <a:r>
              <a:rPr lang="en-US" dirty="0"/>
              <a:t> </a:t>
            </a:r>
            <a:br>
              <a:rPr lang="en-US" dirty="0"/>
            </a:br>
            <a:endParaRPr lang="en-US" dirty="0"/>
          </a:p>
        </p:txBody>
      </p:sp>
      <p:sp>
        <p:nvSpPr>
          <p:cNvPr id="3" name="Content Placeholder 2"/>
          <p:cNvSpPr>
            <a:spLocks noGrp="1"/>
          </p:cNvSpPr>
          <p:nvPr>
            <p:ph idx="1"/>
          </p:nvPr>
        </p:nvSpPr>
        <p:spPr>
          <a:xfrm>
            <a:off x="457200" y="1295400"/>
            <a:ext cx="8229600" cy="5334000"/>
          </a:xfrm>
        </p:spPr>
        <p:txBody>
          <a:bodyPr>
            <a:noAutofit/>
          </a:bodyPr>
          <a:lstStyle/>
          <a:p>
            <a:r>
              <a:rPr lang="en-US" sz="1360" dirty="0"/>
              <a:t>Acme Bank has been asked to finance the purchase of twelve bottling facilities being sold as a package.  </a:t>
            </a:r>
          </a:p>
          <a:p>
            <a:r>
              <a:rPr lang="en-US" sz="1360" dirty="0"/>
              <a:t>Preliminary due diligence indicates that four of the twelve facilities may have sub-surface or groundwater contamination.  </a:t>
            </a:r>
          </a:p>
          <a:p>
            <a:r>
              <a:rPr lang="en-US" sz="1360" dirty="0"/>
              <a:t>Three involve releases from petroleum USTs while the fourth appears to be related to solvents spilled over time from a vehicle maintenance operation.  </a:t>
            </a:r>
          </a:p>
          <a:p>
            <a:r>
              <a:rPr lang="en-US" sz="1360" dirty="0"/>
              <a:t>One of the UST releases and the vehicle maintenance contamination may have moved off site.  </a:t>
            </a:r>
          </a:p>
          <a:p>
            <a:r>
              <a:rPr lang="en-US" sz="1360" dirty="0"/>
              <a:t>Borrower’s counsel notes that bank is exempt from statutory liability for any of the releases because of the respective statutory secured creditor exemptions.  </a:t>
            </a:r>
          </a:p>
          <a:p>
            <a:r>
              <a:rPr lang="en-US" sz="1360" dirty="0"/>
              <a:t>Regardless, bank expresses concern about both liability and valuation issues and asks whether there are other products or actions which may help address either?  </a:t>
            </a:r>
          </a:p>
          <a:p>
            <a:r>
              <a:rPr lang="en-US" sz="1360" dirty="0"/>
              <a:t>The state agency is not aware at this point of the sub-surface contamination related to solvent storage (unlike the petroleum releases which were reported in accordance with the UST notification requirements).  </a:t>
            </a:r>
          </a:p>
          <a:p>
            <a:r>
              <a:rPr lang="en-US" sz="1360" dirty="0"/>
              <a:t>An environmental consultant for the buyer states “that the agency </a:t>
            </a:r>
            <a:r>
              <a:rPr lang="en-US" sz="1360" u="sng" dirty="0"/>
              <a:t>must</a:t>
            </a:r>
            <a:r>
              <a:rPr lang="en-US" sz="1360" dirty="0"/>
              <a:t> be notified of this solvent release.”  </a:t>
            </a:r>
          </a:p>
          <a:p>
            <a:r>
              <a:rPr lang="en-US" sz="1360" dirty="0"/>
              <a:t>A potential purchaser who walked away from the potential acquisition based on concern about governmental liability complains to his counsel that federal and Arkansas statutory exemptions would have eliminated responsibility upon acquisition?</a:t>
            </a:r>
          </a:p>
        </p:txBody>
      </p:sp>
      <p:sp>
        <p:nvSpPr>
          <p:cNvPr id="4" name="Slide Number Placeholder 3"/>
          <p:cNvSpPr>
            <a:spLocks noGrp="1"/>
          </p:cNvSpPr>
          <p:nvPr>
            <p:ph type="sldNum" sz="quarter" idx="12"/>
          </p:nvPr>
        </p:nvSpPr>
        <p:spPr/>
        <p:txBody>
          <a:bodyPr/>
          <a:lstStyle/>
          <a:p>
            <a:fld id="{7BD42C00-42DE-48FE-8746-C091364ABA38}"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u="sng" dirty="0"/>
            </a:br>
            <a:r>
              <a:rPr lang="en-US" b="1" dirty="0"/>
              <a:t>Permitting/Compliance Audit</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r>
              <a:rPr lang="en-US" dirty="0"/>
              <a:t>Acme is negotiating to purchase several manufacturing facilities from Puffs, Inc. (“Puffs”).  </a:t>
            </a:r>
          </a:p>
          <a:p>
            <a:r>
              <a:rPr lang="en-US" dirty="0"/>
              <a:t>These facilities hold various air and wastewater permits.  </a:t>
            </a:r>
          </a:p>
          <a:p>
            <a:r>
              <a:rPr lang="en-US" dirty="0"/>
              <a:t>Acme wants to conduct a comprehensive audit to determine the compliance status of the facilities.  </a:t>
            </a:r>
          </a:p>
          <a:p>
            <a:r>
              <a:rPr lang="en-US" dirty="0"/>
              <a:t>Puffs is concerned about the potential results of such an audit as it has limited funds to address identified deficiencies.  </a:t>
            </a:r>
          </a:p>
          <a:p>
            <a:r>
              <a:rPr lang="en-US" dirty="0"/>
              <a:t>Further, Puffs demands a comprehensive confidentiality agreement for both Acme and its environmental consultant conducting the audit.  </a:t>
            </a:r>
          </a:p>
          <a:p>
            <a:r>
              <a:rPr lang="en-US" dirty="0"/>
              <a:t>Acme replies that to better understand what capital will be needed to invest to upgrade the relevant pollution control equipment after the acquisition, it may need to discuss various permitting issues with state agency personnel.  </a:t>
            </a:r>
          </a:p>
          <a:p>
            <a:r>
              <a:rPr lang="en-US" dirty="0"/>
              <a:t>Both parties are concerned about the ability to transfer the existing permits as the transaction is on a “fast track.”</a:t>
            </a:r>
          </a:p>
          <a:p>
            <a:r>
              <a:rPr lang="en-US" dirty="0"/>
              <a:t>The facility would be greatly expanded and a number of processes will be added which may be able to use either virgin raw materials or possibly certain waste byproducts as feed stock.</a:t>
            </a:r>
          </a:p>
        </p:txBody>
      </p:sp>
      <p:sp>
        <p:nvSpPr>
          <p:cNvPr id="4" name="Slide Number Placeholder 3"/>
          <p:cNvSpPr>
            <a:spLocks noGrp="1"/>
          </p:cNvSpPr>
          <p:nvPr>
            <p:ph type="sldNum" sz="quarter" idx="12"/>
          </p:nvPr>
        </p:nvSpPr>
        <p:spPr/>
        <p:txBody>
          <a:bodyPr/>
          <a:lstStyle/>
          <a:p>
            <a:fld id="{7BD42C00-42DE-48FE-8746-C091364ABA38}"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u="sng" dirty="0"/>
            </a:br>
            <a:r>
              <a:rPr lang="en-US" b="1" dirty="0"/>
              <a:t>Acquisition/Offsite – Issues</a:t>
            </a:r>
            <a:br>
              <a:rPr lang="en-US" dirty="0"/>
            </a:br>
            <a:endParaRPr lang="en-US" dirty="0"/>
          </a:p>
        </p:txBody>
      </p:sp>
      <p:sp>
        <p:nvSpPr>
          <p:cNvPr id="3" name="Content Placeholder 2"/>
          <p:cNvSpPr>
            <a:spLocks noGrp="1"/>
          </p:cNvSpPr>
          <p:nvPr>
            <p:ph idx="1"/>
          </p:nvPr>
        </p:nvSpPr>
        <p:spPr>
          <a:xfrm>
            <a:off x="457200" y="1295400"/>
            <a:ext cx="8229600" cy="5562600"/>
          </a:xfrm>
        </p:spPr>
        <p:txBody>
          <a:bodyPr>
            <a:normAutofit fontScale="47500" lnSpcReduction="20000"/>
          </a:bodyPr>
          <a:lstStyle/>
          <a:p>
            <a:r>
              <a:rPr lang="en-US" dirty="0"/>
              <a:t>Acme and its attorneys are negotiating to acquire a manufacturing company (Squidward, Inc.) with four plants.  </a:t>
            </a:r>
          </a:p>
          <a:p>
            <a:endParaRPr lang="en-US" dirty="0"/>
          </a:p>
          <a:p>
            <a:r>
              <a:rPr lang="en-US" dirty="0"/>
              <a:t>One of the issues they are assessing is whether the company will be acquired through the purchase of its assets or stock.  </a:t>
            </a:r>
          </a:p>
          <a:p>
            <a:endParaRPr lang="en-US" dirty="0"/>
          </a:p>
          <a:p>
            <a:r>
              <a:rPr lang="en-US" dirty="0"/>
              <a:t>In weighing the pros and cons of each approach, the tax, corporate and other aspects of the choices are examined.  </a:t>
            </a:r>
          </a:p>
          <a:p>
            <a:endParaRPr lang="en-US" dirty="0"/>
          </a:p>
          <a:p>
            <a:r>
              <a:rPr lang="en-US" u="sng" dirty="0"/>
              <a:t>However</a:t>
            </a:r>
            <a:r>
              <a:rPr lang="en-US" dirty="0"/>
              <a:t>, it is also noted that three of the </a:t>
            </a:r>
            <a:r>
              <a:rPr lang="en-US" dirty="0" err="1"/>
              <a:t>Squidward</a:t>
            </a:r>
            <a:r>
              <a:rPr lang="en-US" dirty="0"/>
              <a:t>, Inc. facilities have, for years, sold processed by-products for beneficial reuse offsite.  </a:t>
            </a:r>
          </a:p>
          <a:p>
            <a:endParaRPr lang="en-US" dirty="0"/>
          </a:p>
          <a:p>
            <a:r>
              <a:rPr lang="en-US" dirty="0"/>
              <a:t>In the event the deal is an asset sale, Squidward, Inc. is planning on using the existing corporate entity to develop and market new products.</a:t>
            </a:r>
          </a:p>
          <a:p>
            <a:endParaRPr lang="en-US" dirty="0"/>
          </a:p>
          <a:p>
            <a:r>
              <a:rPr lang="en-US" dirty="0"/>
              <a:t>Acme vaguely remembers an exemption to CERCLA/superfund that former Senator Blanche Lincoln supported a number of years regarding “recyclables”.</a:t>
            </a:r>
          </a:p>
          <a:p>
            <a:endParaRPr lang="en-US" dirty="0"/>
          </a:p>
          <a:p>
            <a:r>
              <a:rPr lang="en-US" dirty="0"/>
              <a:t>Preliminary due diligence also indicates that Squidward, Inc. would often supply fueling equipment to some of its customers.  </a:t>
            </a:r>
          </a:p>
          <a:p>
            <a:endParaRPr lang="en-US" dirty="0"/>
          </a:p>
          <a:p>
            <a:r>
              <a:rPr lang="en-US" dirty="0"/>
              <a:t>Squidward Inc.’s records regarding past loans of equipment are incomplete.</a:t>
            </a:r>
          </a:p>
          <a:p>
            <a:endParaRPr lang="en-US" dirty="0"/>
          </a:p>
        </p:txBody>
      </p:sp>
      <p:sp>
        <p:nvSpPr>
          <p:cNvPr id="4" name="Slide Number Placeholder 3"/>
          <p:cNvSpPr>
            <a:spLocks noGrp="1"/>
          </p:cNvSpPr>
          <p:nvPr>
            <p:ph type="sldNum" sz="quarter" idx="12"/>
          </p:nvPr>
        </p:nvSpPr>
        <p:spPr/>
        <p:txBody>
          <a:bodyPr/>
          <a:lstStyle/>
          <a:p>
            <a:fld id="{7BD42C00-42DE-48FE-8746-C091364ABA38}"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u="sng" dirty="0"/>
            </a:br>
            <a:r>
              <a:rPr lang="en-US" sz="3600" b="1" dirty="0"/>
              <a:t>Loan Portfolio/Secured Creditor Exemption</a:t>
            </a:r>
            <a:br>
              <a:rPr lang="en-US" sz="3600" dirty="0"/>
            </a:br>
            <a:endParaRPr lang="en-US" sz="3600" dirty="0"/>
          </a:p>
        </p:txBody>
      </p:sp>
      <p:sp>
        <p:nvSpPr>
          <p:cNvPr id="3" name="Content Placeholder 2"/>
          <p:cNvSpPr>
            <a:spLocks noGrp="1"/>
          </p:cNvSpPr>
          <p:nvPr>
            <p:ph idx="1"/>
          </p:nvPr>
        </p:nvSpPr>
        <p:spPr>
          <a:xfrm>
            <a:off x="457200" y="1600200"/>
            <a:ext cx="8229600" cy="4983162"/>
          </a:xfrm>
        </p:spPr>
        <p:txBody>
          <a:bodyPr>
            <a:normAutofit fontScale="62500" lnSpcReduction="20000"/>
          </a:bodyPr>
          <a:lstStyle/>
          <a:p>
            <a:r>
              <a:rPr lang="en-US" dirty="0"/>
              <a:t>Acme Bank is undertaking due diligence as part of a potential acquisition of another bank.  </a:t>
            </a:r>
          </a:p>
          <a:p>
            <a:r>
              <a:rPr lang="en-US" dirty="0"/>
              <a:t>In reviewing the target’s loan portfolio, it notes that the bank had, at one point, foreclosed upon a ten acre property on which a former borrower (and others) had placed construction debris from its home building business for what seller bank characterized as “fill” purposes.  </a:t>
            </a:r>
          </a:p>
          <a:p>
            <a:r>
              <a:rPr lang="en-US" dirty="0"/>
              <a:t>An old equipment assessment used the word “damp”.</a:t>
            </a:r>
          </a:p>
          <a:p>
            <a:r>
              <a:rPr lang="en-US" dirty="0"/>
              <a:t>The target bank tells Acme that this property should not be a concern because of the federal and Arkansas “secured creditor” exemptions.  </a:t>
            </a:r>
          </a:p>
          <a:p>
            <a:r>
              <a:rPr lang="en-US" dirty="0"/>
              <a:t>Acme ponders this question and also considers what additional due diligence/investigation it might undertake to better quantify the risks associated with this issue?  </a:t>
            </a:r>
          </a:p>
          <a:p>
            <a:r>
              <a:rPr lang="en-US" dirty="0"/>
              <a:t>Target bank expresses concerns about such investigation as the property is now owned by another person to whom the bank had sold the property(also providing financing).</a:t>
            </a:r>
          </a:p>
        </p:txBody>
      </p:sp>
      <p:sp>
        <p:nvSpPr>
          <p:cNvPr id="4" name="Slide Number Placeholder 3"/>
          <p:cNvSpPr>
            <a:spLocks noGrp="1"/>
          </p:cNvSpPr>
          <p:nvPr>
            <p:ph type="sldNum" sz="quarter" idx="12"/>
          </p:nvPr>
        </p:nvSpPr>
        <p:spPr/>
        <p:txBody>
          <a:bodyPr/>
          <a:lstStyle/>
          <a:p>
            <a:fld id="{7BD42C00-42DE-48FE-8746-C091364ABA38}"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u="sng" dirty="0"/>
            </a:br>
            <a:r>
              <a:rPr lang="en-US" b="1" dirty="0"/>
              <a:t>Funding/Due Diligence</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r>
              <a:rPr lang="en-US" dirty="0"/>
              <a:t>Acme is negotiating the sale of several large multi-family apartment complexes to Plankton, Inc. (“Plankton”).  </a:t>
            </a:r>
          </a:p>
          <a:p>
            <a:r>
              <a:rPr lang="en-US" dirty="0"/>
              <a:t>Simultaneously, Plankton is discussing loan terms and underwriting criteria for funding the acquisition.  </a:t>
            </a:r>
          </a:p>
          <a:p>
            <a:r>
              <a:rPr lang="en-US" dirty="0"/>
              <a:t>Both Plankton and its bank have had some recent negative experiences with facilities that suffered third party property damage/bodily injury claims due to water intrusion causing “excessive” fungi growth.  </a:t>
            </a:r>
          </a:p>
          <a:p>
            <a:r>
              <a:rPr lang="en-US" dirty="0"/>
              <a:t>As a result, Plankton and its bank initially propose to Acme contract terms requiring the “absence of fungi,” intrusive sampling, etc.  </a:t>
            </a:r>
          </a:p>
          <a:p>
            <a:r>
              <a:rPr lang="en-US" dirty="0"/>
              <a:t>Acme expresses concern about the breadth of these terms and the cost of such due diligence (which would be split between the parties).  </a:t>
            </a:r>
          </a:p>
          <a:p>
            <a:r>
              <a:rPr lang="en-US" dirty="0"/>
              <a:t>Acme counters that a warranty addressing compliance with federal and state environmental laws will address the issue and others (asbestos).</a:t>
            </a:r>
          </a:p>
          <a:p>
            <a:r>
              <a:rPr lang="en-US" dirty="0"/>
              <a:t>Acme considers whether alternative warranties might be workable along with a more tailored initial due diligence? </a:t>
            </a:r>
          </a:p>
          <a:p>
            <a:r>
              <a:rPr lang="en-US" dirty="0"/>
              <a:t>ACME also asks whether those are due diligence issues to be considered for these types of facilities?</a:t>
            </a:r>
          </a:p>
          <a:p>
            <a:endParaRPr lang="en-US" dirty="0"/>
          </a:p>
        </p:txBody>
      </p:sp>
      <p:sp>
        <p:nvSpPr>
          <p:cNvPr id="4" name="Slide Number Placeholder 3"/>
          <p:cNvSpPr>
            <a:spLocks noGrp="1"/>
          </p:cNvSpPr>
          <p:nvPr>
            <p:ph type="sldNum" sz="quarter" idx="12"/>
          </p:nvPr>
        </p:nvSpPr>
        <p:spPr/>
        <p:txBody>
          <a:bodyPr/>
          <a:lstStyle/>
          <a:p>
            <a:fld id="{7BD42C00-42DE-48FE-8746-C091364ABA38}"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u="sng" dirty="0"/>
            </a:br>
            <a:br>
              <a:rPr lang="en-US" b="1" u="sng" dirty="0"/>
            </a:br>
            <a:r>
              <a:rPr lang="en-US" sz="4000" b="1" dirty="0"/>
              <a:t>Environmental Assessment</a:t>
            </a:r>
            <a:br>
              <a:rPr lang="en-US" sz="4000" b="1" dirty="0"/>
            </a:br>
            <a:r>
              <a:rPr lang="en-US" sz="4000" b="1" dirty="0"/>
              <a:t>Role of the Attorney</a:t>
            </a:r>
            <a:br>
              <a:rPr lang="en-US" sz="4000" dirty="0"/>
            </a:br>
            <a:r>
              <a:rPr lang="en-US" dirty="0"/>
              <a:t> </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r>
              <a:rPr lang="en-US" dirty="0"/>
              <a:t>Acme is considering the acquisition of multiple facilities of a service business.  </a:t>
            </a:r>
          </a:p>
          <a:p>
            <a:r>
              <a:rPr lang="en-US" dirty="0"/>
              <a:t>Acme’s president asks its outside counsel to “handle the environmental issues.”  </a:t>
            </a:r>
          </a:p>
          <a:p>
            <a:r>
              <a:rPr lang="en-US" dirty="0"/>
              <a:t>Acme’s plans include renovation and/or demolition of several of the seller’s structures.  </a:t>
            </a:r>
          </a:p>
          <a:p>
            <a:r>
              <a:rPr lang="en-US" dirty="0"/>
              <a:t>In addition, several oil stained areas associated with fuel spillage have been noted at two of the facilities.  </a:t>
            </a:r>
          </a:p>
          <a:p>
            <a:r>
              <a:rPr lang="en-US" dirty="0"/>
              <a:t>Acme’s counsel considers the scope of the potential environmental assessment and whether his law firm will retain the environmental consultant.  </a:t>
            </a:r>
          </a:p>
          <a:p>
            <a:r>
              <a:rPr lang="en-US" dirty="0"/>
              <a:t>Counsel questions her role in determining the due diligence required to investigate and assess the environmental risks associated with the target facilities.  </a:t>
            </a:r>
          </a:p>
          <a:p>
            <a:r>
              <a:rPr lang="en-US" dirty="0"/>
              <a:t>Multiple tanks are involved that are both above ground and underground.  </a:t>
            </a:r>
          </a:p>
          <a:p>
            <a:r>
              <a:rPr lang="en-US" dirty="0"/>
              <a:t>Counsel recognizes he will be asked to provide Acme contractual options for addressing both the known and unknown environmental risks associated with the target facilities (i.e., “as is” versus broad warranty/complete indemnity).  </a:t>
            </a:r>
          </a:p>
          <a:p>
            <a:r>
              <a:rPr lang="en-US" dirty="0"/>
              <a:t>ACME says that once it acquires the facilities it only wants to do the “minimum” in terms of what is required to comply with applicable environmental laws.</a:t>
            </a:r>
          </a:p>
        </p:txBody>
      </p:sp>
      <p:sp>
        <p:nvSpPr>
          <p:cNvPr id="4" name="Slide Number Placeholder 3"/>
          <p:cNvSpPr>
            <a:spLocks noGrp="1"/>
          </p:cNvSpPr>
          <p:nvPr>
            <p:ph type="sldNum" sz="quarter" idx="12"/>
          </p:nvPr>
        </p:nvSpPr>
        <p:spPr/>
        <p:txBody>
          <a:bodyPr/>
          <a:lstStyle/>
          <a:p>
            <a:fld id="{7BD42C00-42DE-48FE-8746-C091364ABA38}"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u="sng" dirty="0"/>
            </a:br>
            <a:r>
              <a:rPr lang="en-US" b="1" dirty="0"/>
              <a:t>Timing/Remediation</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Acme is proposing to sell two convenience stores to a discount retailer chain that will demolish the site structures for redevelopment.  </a:t>
            </a:r>
          </a:p>
          <a:p>
            <a:r>
              <a:rPr lang="en-US" dirty="0"/>
              <a:t>One of the site’s USTs has suffered a release for which Acme’s environmental consultants are performing an initial investigation to delineate both the extent of contamination and remediation alternatives.  </a:t>
            </a:r>
          </a:p>
          <a:p>
            <a:r>
              <a:rPr lang="en-US" dirty="0"/>
              <a:t>The retailer purchaser needs to consummate the transaction quickly for tax reasons.  </a:t>
            </a:r>
          </a:p>
          <a:p>
            <a:r>
              <a:rPr lang="en-US" dirty="0"/>
              <a:t>Despite the fact that Acme is a well funded seller and performing the investigation using state trust funds the retailer purchaser is concerned about both short term investigation/remediation timing issues and its future ability to place structures on the property.</a:t>
            </a:r>
          </a:p>
        </p:txBody>
      </p:sp>
      <p:sp>
        <p:nvSpPr>
          <p:cNvPr id="4" name="Slide Number Placeholder 3"/>
          <p:cNvSpPr>
            <a:spLocks noGrp="1"/>
          </p:cNvSpPr>
          <p:nvPr>
            <p:ph type="sldNum" sz="quarter" idx="12"/>
          </p:nvPr>
        </p:nvSpPr>
        <p:spPr/>
        <p:txBody>
          <a:bodyPr/>
          <a:lstStyle/>
          <a:p>
            <a:fld id="{7BD42C00-42DE-48FE-8746-C091364ABA38}"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a:t>Thirty years ago environmental issues sometimes proved to be a serious impediment to various commercial transactions.  </a:t>
            </a:r>
          </a:p>
          <a:p>
            <a:r>
              <a:rPr lang="en-US" dirty="0"/>
              <a:t>This was often due to a perception that these issues posed extraordinary or unquantifiable risks.  </a:t>
            </a:r>
          </a:p>
          <a:p>
            <a:r>
              <a:rPr lang="en-US" dirty="0"/>
              <a:t>Equally problematic was the belief that quantifying such concerns was always costly.</a:t>
            </a:r>
          </a:p>
          <a:p>
            <a:r>
              <a:rPr lang="en-US" dirty="0"/>
              <a:t>As a result, transactions sometimes failed or the value of the property or facility was significantly reduced.  </a:t>
            </a:r>
          </a:p>
          <a:p>
            <a:r>
              <a:rPr lang="en-US" dirty="0"/>
              <a:t>By way of example, the simple presence of friable asbestos in a structure was often deemed a material issue (confusing it with industrial exposure scenarios, assuming it had to be removed, constitutes a violation, etc.).  </a:t>
            </a:r>
          </a:p>
          <a:p>
            <a:r>
              <a:rPr lang="en-US" dirty="0"/>
              <a:t>Similarly, any level of soil or subsurface contamination was considered a major impediment to a property sale or lease (Purchaser concerned about CERCLA “owner” liability).  </a:t>
            </a:r>
          </a:p>
          <a:p>
            <a:r>
              <a:rPr lang="en-US" dirty="0"/>
              <a:t>In both instances, the liabilities arising from the issue were sometimes considered difficult to quantify or perceived to be significant.  </a:t>
            </a:r>
          </a:p>
          <a:p>
            <a:endParaRPr lang="en-US" dirty="0"/>
          </a:p>
          <a:p>
            <a:endParaRPr lang="en-US" dirty="0"/>
          </a:p>
        </p:txBody>
      </p:sp>
      <p:sp>
        <p:nvSpPr>
          <p:cNvPr id="4" name="Slide Number Placeholder 3"/>
          <p:cNvSpPr>
            <a:spLocks noGrp="1"/>
          </p:cNvSpPr>
          <p:nvPr>
            <p:ph type="sldNum" sz="quarter" idx="12"/>
          </p:nvPr>
        </p:nvSpPr>
        <p:spPr/>
        <p:txBody>
          <a:bodyPr/>
          <a:lstStyle/>
          <a:p>
            <a:fld id="{7BD42C00-42DE-48FE-8746-C091364ABA38}"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525"/>
            <a:ext cx="8229600" cy="1143000"/>
          </a:xfrm>
        </p:spPr>
        <p:txBody>
          <a:bodyPr>
            <a:normAutofit fontScale="90000"/>
          </a:bodyPr>
          <a:lstStyle/>
          <a:p>
            <a:br>
              <a:rPr lang="en-US" b="1" u="sng" dirty="0"/>
            </a:br>
            <a:br>
              <a:rPr lang="en-US" b="1" u="sng" dirty="0"/>
            </a:br>
            <a:r>
              <a:rPr lang="en-US" b="1" dirty="0"/>
              <a:t>Leasing/Historical Conditions</a:t>
            </a:r>
            <a:br>
              <a:rPr lang="en-US" dirty="0"/>
            </a:br>
            <a:r>
              <a:rPr lang="en-US" dirty="0"/>
              <a:t> </a:t>
            </a:r>
            <a:br>
              <a:rPr lang="en-US" dirty="0"/>
            </a:br>
            <a:endParaRPr lang="en-US" dirty="0"/>
          </a:p>
        </p:txBody>
      </p:sp>
      <p:sp>
        <p:nvSpPr>
          <p:cNvPr id="3" name="Content Placeholder 2"/>
          <p:cNvSpPr>
            <a:spLocks noGrp="1"/>
          </p:cNvSpPr>
          <p:nvPr>
            <p:ph idx="1"/>
          </p:nvPr>
        </p:nvSpPr>
        <p:spPr>
          <a:xfrm>
            <a:off x="457200" y="1219200"/>
            <a:ext cx="8229600" cy="5638800"/>
          </a:xfrm>
        </p:spPr>
        <p:txBody>
          <a:bodyPr>
            <a:noAutofit/>
          </a:bodyPr>
          <a:lstStyle/>
          <a:p>
            <a:r>
              <a:rPr lang="en-US" sz="1600" dirty="0"/>
              <a:t>Acme is negotiating a long-term lease of a large parcel of property from  </a:t>
            </a:r>
            <a:r>
              <a:rPr lang="en-US" sz="1600"/>
              <a:t>County-owned property.  </a:t>
            </a:r>
            <a:endParaRPr lang="en-US" sz="1600" dirty="0"/>
          </a:p>
          <a:p>
            <a:r>
              <a:rPr lang="en-US" sz="1600" dirty="0"/>
              <a:t>The County initially proposes environmental lease provisions that contain broad prohibitions or restrictions on the use and/or storage of petroleum, hazardous substances, etc.  </a:t>
            </a:r>
          </a:p>
          <a:p>
            <a:r>
              <a:rPr lang="en-US" sz="1600" dirty="0"/>
              <a:t>The lease terms pose problems for Acme’s projected operations (scrap recycling, processing, etc.).  </a:t>
            </a:r>
          </a:p>
          <a:p>
            <a:r>
              <a:rPr lang="en-US" sz="1600" dirty="0"/>
              <a:t>Further, Acme’s initial due diligence on the leasehold property indicates that several prior owners/operators of the parcel could have potentially caused soil and/or groundwater contamination.  </a:t>
            </a:r>
          </a:p>
          <a:p>
            <a:r>
              <a:rPr lang="en-US" sz="1600" dirty="0"/>
              <a:t>The County refuses to provide Acme any type of indemnity.  </a:t>
            </a:r>
          </a:p>
          <a:p>
            <a:r>
              <a:rPr lang="en-US" sz="1600" dirty="0"/>
              <a:t>Acme considers whether, and at what cost, an environmental baseline might be established distinguishing conditions associated with its prospective use from those associated with prior uses?  </a:t>
            </a:r>
          </a:p>
          <a:p>
            <a:r>
              <a:rPr lang="en-US" sz="1600" dirty="0"/>
              <a:t>Acme also notes that if it was purchasing the property (as opposed to leasing), it might qualify for federal and state innocent landowner and/or bona fide purchaser exemptions.  </a:t>
            </a:r>
          </a:p>
          <a:p>
            <a:r>
              <a:rPr lang="en-US" sz="1600" dirty="0"/>
              <a:t>Acme wonders whether a similar exemption might be available for its lease of the parcel?  </a:t>
            </a:r>
          </a:p>
          <a:p>
            <a:r>
              <a:rPr lang="en-US" sz="1600" dirty="0"/>
              <a:t>Acme and the County consider moving Acme to an area that is a “Greenfield”.</a:t>
            </a:r>
          </a:p>
          <a:p>
            <a:r>
              <a:rPr lang="en-US" sz="1600" dirty="0"/>
              <a:t>The County attorney tells the County Judge that a “reasonable wear and tear” lease provision will address environmental issues caused by Acme activities.</a:t>
            </a:r>
          </a:p>
          <a:p>
            <a:endParaRPr lang="en-US" sz="1600" dirty="0"/>
          </a:p>
        </p:txBody>
      </p:sp>
      <p:sp>
        <p:nvSpPr>
          <p:cNvPr id="4" name="Slide Number Placeholder 3"/>
          <p:cNvSpPr>
            <a:spLocks noGrp="1"/>
          </p:cNvSpPr>
          <p:nvPr>
            <p:ph type="sldNum" sz="quarter" idx="12"/>
          </p:nvPr>
        </p:nvSpPr>
        <p:spPr/>
        <p:txBody>
          <a:bodyPr/>
          <a:lstStyle/>
          <a:p>
            <a:fld id="{7BD42C00-42DE-48FE-8746-C091364ABA38}"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Unknown Conditions/Trust Fund Transfer</a:t>
            </a:r>
            <a:endParaRPr lang="en-US" sz="3600" dirty="0"/>
          </a:p>
        </p:txBody>
      </p:sp>
      <p:sp>
        <p:nvSpPr>
          <p:cNvPr id="3" name="Content Placeholder 2"/>
          <p:cNvSpPr>
            <a:spLocks noGrp="1"/>
          </p:cNvSpPr>
          <p:nvPr>
            <p:ph idx="1"/>
          </p:nvPr>
        </p:nvSpPr>
        <p:spPr/>
        <p:txBody>
          <a:bodyPr>
            <a:normAutofit fontScale="55000" lnSpcReduction="20000"/>
          </a:bodyPr>
          <a:lstStyle/>
          <a:p>
            <a:r>
              <a:rPr lang="en-US" dirty="0"/>
              <a:t>Acme is proposing to sell several facilities in a very short timeframe.  </a:t>
            </a:r>
          </a:p>
          <a:p>
            <a:r>
              <a:rPr lang="en-US" dirty="0"/>
              <a:t>The key potential environmental issue is the fact that for many years, both above ground and underground petroleum storage tanks have been utilized at each of these facilities.  </a:t>
            </a:r>
          </a:p>
          <a:p>
            <a:r>
              <a:rPr lang="en-US" dirty="0"/>
              <a:t>The potential buyer, Mr. </a:t>
            </a:r>
            <a:r>
              <a:rPr lang="en-US" dirty="0" err="1"/>
              <a:t>Krabs</a:t>
            </a:r>
            <a:r>
              <a:rPr lang="en-US" dirty="0"/>
              <a:t> (“</a:t>
            </a:r>
            <a:r>
              <a:rPr lang="en-US" dirty="0" err="1"/>
              <a:t>Krabs</a:t>
            </a:r>
            <a:r>
              <a:rPr lang="en-US" dirty="0"/>
              <a:t>”), has a minimum tolerance for environmental risks but does not want to fund sampling of any kind.  </a:t>
            </a:r>
          </a:p>
          <a:p>
            <a:r>
              <a:rPr lang="en-US" dirty="0"/>
              <a:t>Acme suggests that both Arkansas and Oklahoma (where the facilities are located) have storage tank trust funds that would cover post closing investigation/remediation of petroleum contamination.  </a:t>
            </a:r>
          </a:p>
          <a:p>
            <a:r>
              <a:rPr lang="en-US" dirty="0"/>
              <a:t>As a result, Acme and </a:t>
            </a:r>
            <a:r>
              <a:rPr lang="en-US" dirty="0" err="1"/>
              <a:t>Krabs</a:t>
            </a:r>
            <a:r>
              <a:rPr lang="en-US" dirty="0"/>
              <a:t> discuss both the appropriate due diligence to verify trust fund eligibility and the contractual provisions for various scenarios.  </a:t>
            </a:r>
          </a:p>
          <a:p>
            <a:r>
              <a:rPr lang="en-US" dirty="0"/>
              <a:t>Some of the oils that have been stored are synthetic.  </a:t>
            </a:r>
          </a:p>
          <a:p>
            <a:r>
              <a:rPr lang="en-US" dirty="0"/>
              <a:t>Acme notes that it is currently undertaking investigation/remediation of a UST release being funded by the Arkansas Petroleum Storage Tank Trust Fund.  </a:t>
            </a:r>
          </a:p>
          <a:p>
            <a:r>
              <a:rPr lang="en-US" dirty="0"/>
              <a:t>Acme informs buyer that it can simply transfer this trust fund eligibility (to address this known release) to </a:t>
            </a:r>
            <a:r>
              <a:rPr lang="en-US" dirty="0" err="1"/>
              <a:t>Krabs</a:t>
            </a:r>
            <a:r>
              <a:rPr lang="en-US" dirty="0"/>
              <a:t>.  </a:t>
            </a:r>
          </a:p>
          <a:p>
            <a:r>
              <a:rPr lang="en-US" dirty="0" err="1"/>
              <a:t>Krabs</a:t>
            </a:r>
            <a:r>
              <a:rPr lang="en-US" dirty="0"/>
              <a:t> asks whether the state would agree to this transfer?</a:t>
            </a:r>
          </a:p>
          <a:p>
            <a:endParaRPr lang="en-US" dirty="0"/>
          </a:p>
        </p:txBody>
      </p:sp>
      <p:sp>
        <p:nvSpPr>
          <p:cNvPr id="4" name="Slide Number Placeholder 3"/>
          <p:cNvSpPr>
            <a:spLocks noGrp="1"/>
          </p:cNvSpPr>
          <p:nvPr>
            <p:ph type="sldNum" sz="quarter" idx="12"/>
          </p:nvPr>
        </p:nvSpPr>
        <p:spPr/>
        <p:txBody>
          <a:bodyPr/>
          <a:lstStyle/>
          <a:p>
            <a:fld id="{7BD42C00-42DE-48FE-8746-C091364ABA38}" type="slidenum">
              <a:rPr lang="en-US" smtClean="0"/>
              <a:pPr/>
              <a:t>21</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983162"/>
          </a:xfrm>
        </p:spPr>
        <p:txBody>
          <a:bodyPr>
            <a:normAutofit fontScale="55000" lnSpcReduction="20000"/>
          </a:bodyPr>
          <a:lstStyle/>
          <a:p>
            <a:r>
              <a:rPr lang="en-US" dirty="0"/>
              <a:t>Equally important, environmental issues potentially involved a wide variety of properties or facilities.  </a:t>
            </a:r>
          </a:p>
          <a:p>
            <a:r>
              <a:rPr lang="en-US" dirty="0"/>
              <a:t>The affected properties might include industrial, commercial, agricultural, office, and, in some instances, residential properties.  </a:t>
            </a:r>
          </a:p>
          <a:p>
            <a:r>
              <a:rPr lang="en-US" dirty="0"/>
              <a:t>The players involved in a transaction might include:</a:t>
            </a:r>
          </a:p>
          <a:p>
            <a:pPr lvl="1"/>
            <a:r>
              <a:rPr lang="en-US" dirty="0"/>
              <a:t> Purchasers;</a:t>
            </a:r>
          </a:p>
          <a:p>
            <a:pPr lvl="1"/>
            <a:r>
              <a:rPr lang="en-US" dirty="0"/>
              <a:t>Sellers;</a:t>
            </a:r>
          </a:p>
          <a:p>
            <a:pPr lvl="1"/>
            <a:r>
              <a:rPr lang="en-US" dirty="0"/>
              <a:t>Developers;</a:t>
            </a:r>
          </a:p>
          <a:p>
            <a:pPr lvl="1"/>
            <a:r>
              <a:rPr lang="en-US" dirty="0"/>
              <a:t>Lessors (the tenant dry cleaners did what?);</a:t>
            </a:r>
          </a:p>
          <a:p>
            <a:pPr lvl="1"/>
            <a:r>
              <a:rPr lang="en-US" dirty="0"/>
              <a:t>Lessees;</a:t>
            </a:r>
          </a:p>
          <a:p>
            <a:pPr lvl="1"/>
            <a:r>
              <a:rPr lang="en-US" dirty="0"/>
              <a:t>Lenders (including the secondary market);</a:t>
            </a:r>
          </a:p>
          <a:p>
            <a:pPr lvl="1"/>
            <a:r>
              <a:rPr lang="en-US" dirty="0"/>
              <a:t>Appraisers;</a:t>
            </a:r>
          </a:p>
          <a:p>
            <a:pPr lvl="1"/>
            <a:r>
              <a:rPr lang="en-US" dirty="0"/>
              <a:t>Contractors (did I just spread hazardous waste?);</a:t>
            </a:r>
          </a:p>
          <a:p>
            <a:pPr lvl="1"/>
            <a:r>
              <a:rPr lang="en-US" dirty="0"/>
              <a:t>Architects; </a:t>
            </a:r>
          </a:p>
          <a:p>
            <a:pPr lvl="1"/>
            <a:r>
              <a:rPr lang="en-US" dirty="0"/>
              <a:t>Material suppliers:</a:t>
            </a:r>
          </a:p>
          <a:p>
            <a:pPr lvl="1"/>
            <a:r>
              <a:rPr lang="en-US" dirty="0"/>
              <a:t>Subcontractors;</a:t>
            </a:r>
          </a:p>
          <a:p>
            <a:pPr lvl="1"/>
            <a:r>
              <a:rPr lang="en-US" dirty="0"/>
              <a:t>Property managers;</a:t>
            </a:r>
          </a:p>
          <a:p>
            <a:pPr lvl="1"/>
            <a:r>
              <a:rPr lang="en-US" dirty="0"/>
              <a:t>Brokers/agents (I had no obligation to disclose presence of asbestos…); and</a:t>
            </a:r>
          </a:p>
          <a:p>
            <a:pPr lvl="1"/>
            <a:r>
              <a:rPr lang="en-US" dirty="0"/>
              <a:t>Attorneys (whether you conduct invasive sampling at that facility is a “business decision” for </a:t>
            </a:r>
            <a:r>
              <a:rPr lang="en-US" u="sng" dirty="0"/>
              <a:t>you</a:t>
            </a:r>
            <a:r>
              <a:rPr lang="en-US" dirty="0"/>
              <a:t> to make).</a:t>
            </a:r>
          </a:p>
          <a:p>
            <a:endParaRPr lang="en-US" dirty="0"/>
          </a:p>
        </p:txBody>
      </p:sp>
      <p:sp>
        <p:nvSpPr>
          <p:cNvPr id="4" name="Slide Number Placeholder 3"/>
          <p:cNvSpPr>
            <a:spLocks noGrp="1"/>
          </p:cNvSpPr>
          <p:nvPr>
            <p:ph type="sldNum" sz="quarter" idx="12"/>
          </p:nvPr>
        </p:nvSpPr>
        <p:spPr/>
        <p:txBody>
          <a:bodyPr/>
          <a:lstStyle/>
          <a:p>
            <a:fld id="{7BD42C00-42DE-48FE-8746-C091364ABA38}"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The businesses/facilities affected might vary from a third generation family oil </a:t>
            </a:r>
            <a:r>
              <a:rPr lang="en-US" dirty="0" err="1"/>
              <a:t>jobbership</a:t>
            </a:r>
            <a:r>
              <a:rPr lang="en-US" dirty="0"/>
              <a:t> having difficulty acquiring financing for some of its retail or wholesale facilities (with tanks) to a developer unable to determine the likelihood or risk of obtaining a Clean Water Act Section 404 wetland permit from the United States Corps of Engineers to build a multi-family residential facility on a property with jurisdictional wetlands. </a:t>
            </a:r>
          </a:p>
          <a:p>
            <a:endParaRPr lang="en-US" dirty="0"/>
          </a:p>
        </p:txBody>
      </p:sp>
      <p:sp>
        <p:nvSpPr>
          <p:cNvPr id="4" name="Slide Number Placeholder 3"/>
          <p:cNvSpPr>
            <a:spLocks noGrp="1"/>
          </p:cNvSpPr>
          <p:nvPr>
            <p:ph type="sldNum" sz="quarter" idx="12"/>
          </p:nvPr>
        </p:nvSpPr>
        <p:spPr/>
        <p:txBody>
          <a:bodyPr/>
          <a:lstStyle/>
          <a:p>
            <a:fld id="{7BD42C00-42DE-48FE-8746-C091364ABA38}"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9"/>
          </a:xfrm>
        </p:spPr>
        <p:txBody>
          <a:bodyPr>
            <a:normAutofit fontScale="90000"/>
          </a:bodyPr>
          <a:lstStyle/>
          <a:p>
            <a:endParaRPr lang="en-US" dirty="0"/>
          </a:p>
        </p:txBody>
      </p:sp>
      <p:sp>
        <p:nvSpPr>
          <p:cNvPr id="3" name="Content Placeholder 2"/>
          <p:cNvSpPr>
            <a:spLocks noGrp="1"/>
          </p:cNvSpPr>
          <p:nvPr>
            <p:ph idx="1"/>
          </p:nvPr>
        </p:nvSpPr>
        <p:spPr>
          <a:xfrm>
            <a:off x="457200" y="990600"/>
            <a:ext cx="8229600" cy="5365750"/>
          </a:xfrm>
        </p:spPr>
        <p:txBody>
          <a:bodyPr>
            <a:normAutofit fontScale="55000" lnSpcReduction="20000"/>
          </a:bodyPr>
          <a:lstStyle/>
          <a:p>
            <a:r>
              <a:rPr lang="en-US" dirty="0"/>
              <a:t>The purpose of this presentation is to discuss the somewhat changed role of environmental issues in transactions </a:t>
            </a:r>
            <a:r>
              <a:rPr lang="en-US" u="sng" dirty="0"/>
              <a:t>today</a:t>
            </a:r>
            <a:r>
              <a:rPr lang="en-US" dirty="0"/>
              <a:t>.  </a:t>
            </a:r>
          </a:p>
          <a:p>
            <a:r>
              <a:rPr lang="en-US" dirty="0"/>
              <a:t>It is arguable that many environmental issues that were formerly deemed potential “dealbreakers” or “unquantifiable” have been for a number of years addressed in the same manner as other transactional tasks such as title searches, appraisals, etc.  </a:t>
            </a:r>
          </a:p>
          <a:p>
            <a:r>
              <a:rPr lang="en-US" dirty="0"/>
              <a:t>This is due, in part, to developments such as:</a:t>
            </a:r>
          </a:p>
          <a:p>
            <a:pPr lvl="1"/>
            <a:r>
              <a:rPr lang="en-US" dirty="0"/>
              <a:t>Familiarity (i.e., asbestos, USTs, mold, lead based paint, etc. are routinely identified and addressed);</a:t>
            </a:r>
          </a:p>
          <a:p>
            <a:pPr lvl="1"/>
            <a:r>
              <a:rPr lang="en-US" dirty="0"/>
              <a:t>Improved ability to quantify environmental issues (sampling, governmental action levels, etc.); </a:t>
            </a:r>
          </a:p>
          <a:p>
            <a:pPr lvl="1"/>
            <a:r>
              <a:rPr lang="en-US" dirty="0"/>
              <a:t>Experience (assessment, sampling, use of action levels, are often routine);</a:t>
            </a:r>
          </a:p>
          <a:p>
            <a:pPr lvl="1"/>
            <a:r>
              <a:rPr lang="en-US" dirty="0"/>
              <a:t>Revised or clarified liability principles (CERCLA secured creditor exemption/BFP, Federal guidance, etc.);</a:t>
            </a:r>
          </a:p>
          <a:p>
            <a:pPr lvl="1"/>
            <a:r>
              <a:rPr lang="en-US" dirty="0"/>
              <a:t>Improved assessment techniques (targeted/streamlined sampling);</a:t>
            </a:r>
          </a:p>
          <a:p>
            <a:pPr lvl="1"/>
            <a:r>
              <a:rPr lang="en-US" dirty="0"/>
              <a:t>Government records that are easily accessible (RCRA, CERCLIS, UST, etc. databases);</a:t>
            </a:r>
          </a:p>
          <a:p>
            <a:pPr lvl="1"/>
            <a:r>
              <a:rPr lang="en-US" dirty="0"/>
              <a:t>Standardized assessments for various types of properties (ASTM, etc.); and </a:t>
            </a:r>
          </a:p>
          <a:p>
            <a:pPr lvl="1"/>
            <a:r>
              <a:rPr lang="en-US" dirty="0"/>
              <a:t>Efforts by federal and state agencies to reduce, to the extent possible, the environmental regulatory/liability impediments to financing and/or acquiring/leasing existing facilities (policies, action levels, etc.).  </a:t>
            </a:r>
          </a:p>
          <a:p>
            <a:endParaRPr lang="en-US" dirty="0"/>
          </a:p>
          <a:p>
            <a:r>
              <a:rPr lang="en-US" dirty="0"/>
              <a:t>A number of tools and/or information unavailable 30 years ago have placed transactional players in a position to better identify, quantify, manage and resolve environmental issues.   </a:t>
            </a:r>
          </a:p>
          <a:p>
            <a:endParaRPr lang="en-US" dirty="0"/>
          </a:p>
        </p:txBody>
      </p:sp>
      <p:sp>
        <p:nvSpPr>
          <p:cNvPr id="4" name="Slide Number Placeholder 3"/>
          <p:cNvSpPr>
            <a:spLocks noGrp="1"/>
          </p:cNvSpPr>
          <p:nvPr>
            <p:ph type="sldNum" sz="quarter" idx="12"/>
          </p:nvPr>
        </p:nvSpPr>
        <p:spPr/>
        <p:txBody>
          <a:bodyPr/>
          <a:lstStyle/>
          <a:p>
            <a:fld id="{7BD42C00-42DE-48FE-8746-C091364ABA38}"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354F33-DE46-B955-EC3C-6B3BDE4448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748D68-776E-4A22-56F4-C5D21BF61903}"/>
              </a:ext>
            </a:extLst>
          </p:cNvPr>
          <p:cNvSpPr>
            <a:spLocks noGrp="1"/>
          </p:cNvSpPr>
          <p:nvPr>
            <p:ph type="title"/>
          </p:nvPr>
        </p:nvSpPr>
        <p:spPr>
          <a:xfrm>
            <a:off x="457200" y="274638"/>
            <a:ext cx="8229600" cy="45719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402A93A-86D8-4A65-6F0D-6A629E4EDAA1}"/>
              </a:ext>
            </a:extLst>
          </p:cNvPr>
          <p:cNvSpPr>
            <a:spLocks noGrp="1"/>
          </p:cNvSpPr>
          <p:nvPr>
            <p:ph idx="1"/>
          </p:nvPr>
        </p:nvSpPr>
        <p:spPr>
          <a:xfrm>
            <a:off x="457200" y="990600"/>
            <a:ext cx="8229600" cy="5135563"/>
          </a:xfrm>
        </p:spPr>
        <p:txBody>
          <a:bodyPr>
            <a:normAutofit lnSpcReduction="10000"/>
          </a:bodyPr>
          <a:lstStyle/>
          <a:p>
            <a:r>
              <a:rPr lang="en-US" dirty="0"/>
              <a:t>Nevertheless, new environmental issues occasionally arise that in some circumstances must be understood and addressed. </a:t>
            </a:r>
          </a:p>
          <a:p>
            <a:r>
              <a:rPr lang="en-US" dirty="0"/>
              <a:t>And they come and go – mold?</a:t>
            </a:r>
          </a:p>
          <a:p>
            <a:r>
              <a:rPr lang="en-US" dirty="0"/>
              <a:t>Vapor intrusion.</a:t>
            </a:r>
          </a:p>
          <a:p>
            <a:r>
              <a:rPr lang="en-US" dirty="0"/>
              <a:t>Climate change.</a:t>
            </a:r>
          </a:p>
          <a:p>
            <a:r>
              <a:rPr lang="en-US" dirty="0"/>
              <a:t>Sometimes driven by federal or state enforcement interests (lead based paint/lessees).</a:t>
            </a:r>
          </a:p>
          <a:p>
            <a:r>
              <a:rPr lang="en-US" dirty="0"/>
              <a:t>Etc.</a:t>
            </a:r>
          </a:p>
          <a:p>
            <a:endParaRPr lang="en-US" dirty="0"/>
          </a:p>
        </p:txBody>
      </p:sp>
      <p:sp>
        <p:nvSpPr>
          <p:cNvPr id="4" name="Slide Number Placeholder 3">
            <a:extLst>
              <a:ext uri="{FF2B5EF4-FFF2-40B4-BE49-F238E27FC236}">
                <a16:creationId xmlns:a16="http://schemas.microsoft.com/office/drawing/2014/main" id="{52AAECA0-00D2-FABD-FB50-E874F246E44A}"/>
              </a:ext>
            </a:extLst>
          </p:cNvPr>
          <p:cNvSpPr>
            <a:spLocks noGrp="1"/>
          </p:cNvSpPr>
          <p:nvPr>
            <p:ph type="sldNum" sz="quarter" idx="12"/>
          </p:nvPr>
        </p:nvSpPr>
        <p:spPr/>
        <p:txBody>
          <a:bodyPr/>
          <a:lstStyle/>
          <a:p>
            <a:fld id="{7BD42C00-42DE-48FE-8746-C091364ABA38}" type="slidenum">
              <a:rPr lang="en-US" smtClean="0"/>
              <a:pPr/>
              <a:t>6</a:t>
            </a:fld>
            <a:endParaRPr lang="en-US"/>
          </a:p>
        </p:txBody>
      </p:sp>
    </p:spTree>
    <p:extLst>
      <p:ext uri="{BB962C8B-B14F-4D97-AF65-F5344CB8AC3E}">
        <p14:creationId xmlns:p14="http://schemas.microsoft.com/office/powerpoint/2010/main" val="1227276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normAutofit fontScale="70000" lnSpcReduction="20000"/>
          </a:bodyPr>
          <a:lstStyle/>
          <a:p>
            <a:endParaRPr lang="en-US" dirty="0"/>
          </a:p>
          <a:p>
            <a:r>
              <a:rPr lang="en-US" dirty="0"/>
              <a:t>Depending upon the type of transaction and/or the issue, the early identification and creative work is still sometimes needed to close a transaction.  </a:t>
            </a:r>
          </a:p>
          <a:p>
            <a:endParaRPr lang="en-US" dirty="0"/>
          </a:p>
          <a:p>
            <a:r>
              <a:rPr lang="en-US" dirty="0"/>
              <a:t>The objective is to utilize cost effective tools to assess and/or quantify potential concerns.  </a:t>
            </a:r>
          </a:p>
          <a:p>
            <a:endParaRPr lang="en-US" dirty="0"/>
          </a:p>
          <a:p>
            <a:r>
              <a:rPr lang="en-US" dirty="0"/>
              <a:t>There is a tendency to deal with some issues in a “cookie cutter” manner which may overlook subtle problems that pose material risks (Lenders simply ordering a phase I ASTM and not tailoring it to particular facility or activity [i.e., 404 issue, USTs, etc.]).  </a:t>
            </a:r>
          </a:p>
          <a:p>
            <a:endParaRPr lang="en-US" dirty="0"/>
          </a:p>
          <a:p>
            <a:r>
              <a:rPr lang="en-US" dirty="0"/>
              <a:t>It is also important to be prepared to anticipate and address new issues that inevitably arise in the transactional context (were the various lessees of these 5 multi family apartment complexes being purchased provided federal lead based paint disclosures?). </a:t>
            </a:r>
          </a:p>
          <a:p>
            <a:endParaRPr lang="en-US" dirty="0"/>
          </a:p>
        </p:txBody>
      </p:sp>
      <p:sp>
        <p:nvSpPr>
          <p:cNvPr id="4" name="Slide Number Placeholder 3"/>
          <p:cNvSpPr>
            <a:spLocks noGrp="1"/>
          </p:cNvSpPr>
          <p:nvPr>
            <p:ph type="sldNum" sz="quarter" idx="12"/>
          </p:nvPr>
        </p:nvSpPr>
        <p:spPr/>
        <p:txBody>
          <a:bodyPr/>
          <a:lstStyle/>
          <a:p>
            <a:fld id="{7BD42C00-42DE-48FE-8746-C091364ABA38}"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a:p>
        </p:txBody>
      </p:sp>
      <p:sp>
        <p:nvSpPr>
          <p:cNvPr id="3" name="Content Placeholder 2"/>
          <p:cNvSpPr>
            <a:spLocks noGrp="1"/>
          </p:cNvSpPr>
          <p:nvPr>
            <p:ph idx="1"/>
          </p:nvPr>
        </p:nvSpPr>
        <p:spPr>
          <a:xfrm>
            <a:off x="457200" y="914400"/>
            <a:ext cx="8229600" cy="5211763"/>
          </a:xfrm>
        </p:spPr>
        <p:txBody>
          <a:bodyPr>
            <a:normAutofit fontScale="70000" lnSpcReduction="20000"/>
          </a:bodyPr>
          <a:lstStyle/>
          <a:p>
            <a:r>
              <a:rPr lang="en-US" dirty="0"/>
              <a:t>Finally, there are three key questions that may be relevant in determining the materiality of a particular transactional environmental issue:</a:t>
            </a:r>
          </a:p>
          <a:p>
            <a:endParaRPr lang="en-US" dirty="0"/>
          </a:p>
          <a:p>
            <a:pPr lvl="1"/>
            <a:r>
              <a:rPr lang="en-US" dirty="0"/>
              <a:t> Costs associated with permits/authorizations (addressing NPDES discharge for this facility or obtaining 404 permit for construction);</a:t>
            </a:r>
          </a:p>
          <a:p>
            <a:pPr lvl="1"/>
            <a:endParaRPr lang="en-US" dirty="0"/>
          </a:p>
          <a:p>
            <a:pPr lvl="1"/>
            <a:r>
              <a:rPr lang="en-US" dirty="0"/>
              <a:t>Amount and/or likelihood of corrective action/third party property damage/bodily injury claims associated with a property or facility (Did a UST release affect adjacent property and/or cost of corrective action [covered by Tank Trust Fund?]);</a:t>
            </a:r>
          </a:p>
          <a:p>
            <a:pPr lvl="1"/>
            <a:endParaRPr lang="en-US" dirty="0"/>
          </a:p>
          <a:p>
            <a:pPr lvl="1"/>
            <a:r>
              <a:rPr lang="en-US" dirty="0"/>
              <a:t>The cost (legal/technical, etc.) to determine/quantify/clarify the first two issues (Document/database review, sampling, engineering of pollution control, etc.).  - Can be a particular challenge for low value Arkansas properties (why should I spend $10,000 sampling on this crummy $100,000 vacant drycleaners property?).</a:t>
            </a:r>
          </a:p>
          <a:p>
            <a:r>
              <a:rPr lang="en-US" dirty="0"/>
              <a:t> </a:t>
            </a:r>
          </a:p>
          <a:p>
            <a:endParaRPr lang="en-US" dirty="0"/>
          </a:p>
        </p:txBody>
      </p:sp>
      <p:sp>
        <p:nvSpPr>
          <p:cNvPr id="4" name="Slide Number Placeholder 3"/>
          <p:cNvSpPr>
            <a:spLocks noGrp="1"/>
          </p:cNvSpPr>
          <p:nvPr>
            <p:ph type="sldNum" sz="quarter" idx="12"/>
          </p:nvPr>
        </p:nvSpPr>
        <p:spPr/>
        <p:txBody>
          <a:bodyPr/>
          <a:lstStyle/>
          <a:p>
            <a:fld id="{7BD42C00-42DE-48FE-8746-C091364ABA38}"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1B791-3321-B3BB-2402-BFBFC28A5C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1425D3-492A-44B9-A4C8-8BEAA56E5E7D}"/>
              </a:ext>
            </a:extLst>
          </p:cNvPr>
          <p:cNvSpPr>
            <a:spLocks noGrp="1"/>
          </p:cNvSpPr>
          <p:nvPr>
            <p:ph type="title"/>
          </p:nvPr>
        </p:nvSpPr>
        <p:spPr>
          <a:xfrm>
            <a:off x="457200" y="457201"/>
            <a:ext cx="8229600" cy="1066800"/>
          </a:xfrm>
        </p:spPr>
        <p:txBody>
          <a:bodyPr>
            <a:normAutofit fontScale="90000"/>
          </a:bodyPr>
          <a:lstStyle/>
          <a:p>
            <a:r>
              <a:rPr lang="en-US" dirty="0"/>
              <a:t>Illustrative Hypotheticals</a:t>
            </a:r>
            <a:br>
              <a:rPr lang="en-US" dirty="0"/>
            </a:br>
            <a:endParaRPr lang="en-US" dirty="0"/>
          </a:p>
        </p:txBody>
      </p:sp>
      <p:sp>
        <p:nvSpPr>
          <p:cNvPr id="3" name="Content Placeholder 2">
            <a:extLst>
              <a:ext uri="{FF2B5EF4-FFF2-40B4-BE49-F238E27FC236}">
                <a16:creationId xmlns:a16="http://schemas.microsoft.com/office/drawing/2014/main" id="{BBC12F82-5138-EF11-8C65-0F65CC4EC482}"/>
              </a:ext>
            </a:extLst>
          </p:cNvPr>
          <p:cNvSpPr>
            <a:spLocks noGrp="1"/>
          </p:cNvSpPr>
          <p:nvPr>
            <p:ph idx="1"/>
          </p:nvPr>
        </p:nvSpPr>
        <p:spPr>
          <a:xfrm>
            <a:off x="457200" y="914400"/>
            <a:ext cx="8229600" cy="5211763"/>
          </a:xfrm>
        </p:spPr>
        <p:txBody>
          <a:bodyPr>
            <a:normAutofit/>
          </a:bodyPr>
          <a:lstStyle/>
          <a:p>
            <a:pPr lvl="1"/>
            <a:endParaRPr lang="en-US" dirty="0"/>
          </a:p>
          <a:p>
            <a:pPr lvl="1"/>
            <a:endParaRPr lang="en-US" dirty="0"/>
          </a:p>
          <a:p>
            <a:pPr lvl="1"/>
            <a:r>
              <a:rPr lang="en-US" dirty="0"/>
              <a:t>Legal malpractice statute of limitations have run for “whoever” was involved in these “hypotheticals”.</a:t>
            </a:r>
          </a:p>
        </p:txBody>
      </p:sp>
      <p:sp>
        <p:nvSpPr>
          <p:cNvPr id="4" name="Slide Number Placeholder 3">
            <a:extLst>
              <a:ext uri="{FF2B5EF4-FFF2-40B4-BE49-F238E27FC236}">
                <a16:creationId xmlns:a16="http://schemas.microsoft.com/office/drawing/2014/main" id="{27E1AED2-E334-C1FA-6DCE-49C1E7DD9792}"/>
              </a:ext>
            </a:extLst>
          </p:cNvPr>
          <p:cNvSpPr>
            <a:spLocks noGrp="1"/>
          </p:cNvSpPr>
          <p:nvPr>
            <p:ph type="sldNum" sz="quarter" idx="12"/>
          </p:nvPr>
        </p:nvSpPr>
        <p:spPr/>
        <p:txBody>
          <a:bodyPr/>
          <a:lstStyle/>
          <a:p>
            <a:fld id="{7BD42C00-42DE-48FE-8746-C091364ABA38}" type="slidenum">
              <a:rPr lang="en-US" smtClean="0"/>
              <a:pPr/>
              <a:t>9</a:t>
            </a:fld>
            <a:endParaRPr lang="en-US"/>
          </a:p>
        </p:txBody>
      </p:sp>
    </p:spTree>
    <p:extLst>
      <p:ext uri="{BB962C8B-B14F-4D97-AF65-F5344CB8AC3E}">
        <p14:creationId xmlns:p14="http://schemas.microsoft.com/office/powerpoint/2010/main" val="135121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3154</Words>
  <Application>Microsoft Office PowerPoint</Application>
  <PresentationFormat>On-screen Show (4:3)</PresentationFormat>
  <Paragraphs>221</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Illustrative Hypotheticals </vt:lpstr>
      <vt:lpstr>Tanks/Corrective Action Issues</vt:lpstr>
      <vt:lpstr> The Attorney’s Role in a Transactional Assessment (Ensure role is clarified/understood) </vt:lpstr>
      <vt:lpstr>  Water/Future Needs   </vt:lpstr>
      <vt:lpstr>  Purchaser Exemption/Third Party Claims   </vt:lpstr>
      <vt:lpstr> Permitting/Compliance Audit </vt:lpstr>
      <vt:lpstr> Acquisition/Offsite – Issues </vt:lpstr>
      <vt:lpstr> Loan Portfolio/Secured Creditor Exemption </vt:lpstr>
      <vt:lpstr> Funding/Due Diligence </vt:lpstr>
      <vt:lpstr>  Environmental Assessment Role of the Attorney   </vt:lpstr>
      <vt:lpstr> Timing/Remediation </vt:lpstr>
      <vt:lpstr>  Leasing/Historical Conditions   </vt:lpstr>
      <vt:lpstr>Unknown Conditions/Trust Fund Transfer</vt:lpstr>
    </vt:vector>
  </TitlesOfParts>
  <Company>Mitchell Williams Law Firm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bdunlap</dc:creator>
  <cp:lastModifiedBy>Andrew Elsworth</cp:lastModifiedBy>
  <cp:revision>7</cp:revision>
  <cp:lastPrinted>2025-03-03T17:47:25Z</cp:lastPrinted>
  <dcterms:created xsi:type="dcterms:W3CDTF">2009-05-12T17:21:01Z</dcterms:created>
  <dcterms:modified xsi:type="dcterms:W3CDTF">2025-03-03T18:39:39Z</dcterms:modified>
</cp:coreProperties>
</file>